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2" r:id="rId1"/>
  </p:sldMasterIdLst>
  <p:notesMasterIdLst>
    <p:notesMasterId r:id="rId21"/>
  </p:notesMasterIdLst>
  <p:handoutMasterIdLst>
    <p:handoutMasterId r:id="rId22"/>
  </p:handoutMasterIdLst>
  <p:sldIdLst>
    <p:sldId id="256" r:id="rId2"/>
    <p:sldId id="257" r:id="rId3"/>
    <p:sldId id="261" r:id="rId4"/>
    <p:sldId id="259" r:id="rId5"/>
    <p:sldId id="260" r:id="rId6"/>
    <p:sldId id="258" r:id="rId7"/>
    <p:sldId id="263" r:id="rId8"/>
    <p:sldId id="262" r:id="rId9"/>
    <p:sldId id="264" r:id="rId10"/>
    <p:sldId id="265" r:id="rId11"/>
    <p:sldId id="270" r:id="rId12"/>
    <p:sldId id="269" r:id="rId13"/>
    <p:sldId id="271" r:id="rId14"/>
    <p:sldId id="272" r:id="rId15"/>
    <p:sldId id="266" r:id="rId16"/>
    <p:sldId id="267" r:id="rId17"/>
    <p:sldId id="268" r:id="rId18"/>
    <p:sldId id="273" r:id="rId19"/>
    <p:sldId id="274" r:id="rId2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71" d="100"/>
          <a:sy n="71" d="100"/>
        </p:scale>
        <p:origin x="53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16451D-30B7-4065-B2C3-DD38A56798FA}" type="datetimeFigureOut">
              <a:rPr lang="en-US" smtClean="0"/>
              <a:t>2/23/2018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718AA865-978A-48D5-ACB8-27C9F38D1F8A}" type="slidenum">
              <a:rPr lang="en-US" smtClean="0"/>
              <a:t>‹#›</a:t>
            </a:fld>
            <a:endParaRPr lang="en-US"/>
          </a:p>
        </p:txBody>
      </p:sp>
    </p:spTree>
    <p:extLst>
      <p:ext uri="{BB962C8B-B14F-4D97-AF65-F5344CB8AC3E}">
        <p14:creationId xmlns:p14="http://schemas.microsoft.com/office/powerpoint/2010/main" val="19115171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2302008-DC86-4405-9A00-67A939FB8E94}" type="datetimeFigureOut">
              <a:rPr lang="en-US" smtClean="0"/>
              <a:t>2/23/2018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0DD1982-4519-4E46-969D-2ED51A75B6EB}" type="slidenum">
              <a:rPr lang="en-US" smtClean="0"/>
              <a:t>‹#›</a:t>
            </a:fld>
            <a:endParaRPr lang="en-US"/>
          </a:p>
        </p:txBody>
      </p:sp>
    </p:spTree>
    <p:extLst>
      <p:ext uri="{BB962C8B-B14F-4D97-AF65-F5344CB8AC3E}">
        <p14:creationId xmlns:p14="http://schemas.microsoft.com/office/powerpoint/2010/main" val="2516414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DD1982-4519-4E46-969D-2ED51A75B6EB}" type="slidenum">
              <a:rPr lang="en-US" smtClean="0"/>
              <a:t>1</a:t>
            </a:fld>
            <a:endParaRPr lang="en-US"/>
          </a:p>
        </p:txBody>
      </p:sp>
    </p:spTree>
    <p:extLst>
      <p:ext uri="{BB962C8B-B14F-4D97-AF65-F5344CB8AC3E}">
        <p14:creationId xmlns:p14="http://schemas.microsoft.com/office/powerpoint/2010/main" val="21303322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DD1982-4519-4E46-969D-2ED51A75B6EB}" type="slidenum">
              <a:rPr lang="en-US" smtClean="0"/>
              <a:t>10</a:t>
            </a:fld>
            <a:endParaRPr lang="en-US"/>
          </a:p>
        </p:txBody>
      </p:sp>
    </p:spTree>
    <p:extLst>
      <p:ext uri="{BB962C8B-B14F-4D97-AF65-F5344CB8AC3E}">
        <p14:creationId xmlns:p14="http://schemas.microsoft.com/office/powerpoint/2010/main" val="9550660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DD1982-4519-4E46-969D-2ED51A75B6EB}" type="slidenum">
              <a:rPr lang="en-US" smtClean="0"/>
              <a:t>11</a:t>
            </a:fld>
            <a:endParaRPr lang="en-US"/>
          </a:p>
        </p:txBody>
      </p:sp>
    </p:spTree>
    <p:extLst>
      <p:ext uri="{BB962C8B-B14F-4D97-AF65-F5344CB8AC3E}">
        <p14:creationId xmlns:p14="http://schemas.microsoft.com/office/powerpoint/2010/main" val="27083282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DD1982-4519-4E46-969D-2ED51A75B6EB}" type="slidenum">
              <a:rPr lang="en-US" smtClean="0"/>
              <a:t>12</a:t>
            </a:fld>
            <a:endParaRPr lang="en-US"/>
          </a:p>
        </p:txBody>
      </p:sp>
    </p:spTree>
    <p:extLst>
      <p:ext uri="{BB962C8B-B14F-4D97-AF65-F5344CB8AC3E}">
        <p14:creationId xmlns:p14="http://schemas.microsoft.com/office/powerpoint/2010/main" val="39886486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DD1982-4519-4E46-969D-2ED51A75B6EB}" type="slidenum">
              <a:rPr lang="en-US" smtClean="0"/>
              <a:t>13</a:t>
            </a:fld>
            <a:endParaRPr lang="en-US"/>
          </a:p>
        </p:txBody>
      </p:sp>
    </p:spTree>
    <p:extLst>
      <p:ext uri="{BB962C8B-B14F-4D97-AF65-F5344CB8AC3E}">
        <p14:creationId xmlns:p14="http://schemas.microsoft.com/office/powerpoint/2010/main" val="19318425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DD1982-4519-4E46-969D-2ED51A75B6EB}" type="slidenum">
              <a:rPr lang="en-US" smtClean="0"/>
              <a:t>14</a:t>
            </a:fld>
            <a:endParaRPr lang="en-US"/>
          </a:p>
        </p:txBody>
      </p:sp>
    </p:spTree>
    <p:extLst>
      <p:ext uri="{BB962C8B-B14F-4D97-AF65-F5344CB8AC3E}">
        <p14:creationId xmlns:p14="http://schemas.microsoft.com/office/powerpoint/2010/main" val="30200587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DD1982-4519-4E46-969D-2ED51A75B6EB}" type="slidenum">
              <a:rPr lang="en-US" smtClean="0"/>
              <a:t>15</a:t>
            </a:fld>
            <a:endParaRPr lang="en-US"/>
          </a:p>
        </p:txBody>
      </p:sp>
    </p:spTree>
    <p:extLst>
      <p:ext uri="{BB962C8B-B14F-4D97-AF65-F5344CB8AC3E}">
        <p14:creationId xmlns:p14="http://schemas.microsoft.com/office/powerpoint/2010/main" val="17219266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DD1982-4519-4E46-969D-2ED51A75B6EB}" type="slidenum">
              <a:rPr lang="en-US" smtClean="0"/>
              <a:t>16</a:t>
            </a:fld>
            <a:endParaRPr lang="en-US"/>
          </a:p>
        </p:txBody>
      </p:sp>
    </p:spTree>
    <p:extLst>
      <p:ext uri="{BB962C8B-B14F-4D97-AF65-F5344CB8AC3E}">
        <p14:creationId xmlns:p14="http://schemas.microsoft.com/office/powerpoint/2010/main" val="28477988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DD1982-4519-4E46-969D-2ED51A75B6EB}" type="slidenum">
              <a:rPr lang="en-US" smtClean="0"/>
              <a:t>17</a:t>
            </a:fld>
            <a:endParaRPr lang="en-US"/>
          </a:p>
        </p:txBody>
      </p:sp>
    </p:spTree>
    <p:extLst>
      <p:ext uri="{BB962C8B-B14F-4D97-AF65-F5344CB8AC3E}">
        <p14:creationId xmlns:p14="http://schemas.microsoft.com/office/powerpoint/2010/main" val="13207863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DD1982-4519-4E46-969D-2ED51A75B6EB}" type="slidenum">
              <a:rPr lang="en-US" smtClean="0"/>
              <a:t>18</a:t>
            </a:fld>
            <a:endParaRPr lang="en-US"/>
          </a:p>
        </p:txBody>
      </p:sp>
    </p:spTree>
    <p:extLst>
      <p:ext uri="{BB962C8B-B14F-4D97-AF65-F5344CB8AC3E}">
        <p14:creationId xmlns:p14="http://schemas.microsoft.com/office/powerpoint/2010/main" val="35936472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DD1982-4519-4E46-969D-2ED51A75B6EB}" type="slidenum">
              <a:rPr lang="en-US" smtClean="0"/>
              <a:t>19</a:t>
            </a:fld>
            <a:endParaRPr lang="en-US"/>
          </a:p>
        </p:txBody>
      </p:sp>
    </p:spTree>
    <p:extLst>
      <p:ext uri="{BB962C8B-B14F-4D97-AF65-F5344CB8AC3E}">
        <p14:creationId xmlns:p14="http://schemas.microsoft.com/office/powerpoint/2010/main" val="3377651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DD1982-4519-4E46-969D-2ED51A75B6EB}" type="slidenum">
              <a:rPr lang="en-US" smtClean="0"/>
              <a:t>2</a:t>
            </a:fld>
            <a:endParaRPr lang="en-US"/>
          </a:p>
        </p:txBody>
      </p:sp>
    </p:spTree>
    <p:extLst>
      <p:ext uri="{BB962C8B-B14F-4D97-AF65-F5344CB8AC3E}">
        <p14:creationId xmlns:p14="http://schemas.microsoft.com/office/powerpoint/2010/main" val="3829929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DD1982-4519-4E46-969D-2ED51A75B6EB}" type="slidenum">
              <a:rPr lang="en-US" smtClean="0"/>
              <a:t>3</a:t>
            </a:fld>
            <a:endParaRPr lang="en-US"/>
          </a:p>
        </p:txBody>
      </p:sp>
    </p:spTree>
    <p:extLst>
      <p:ext uri="{BB962C8B-B14F-4D97-AF65-F5344CB8AC3E}">
        <p14:creationId xmlns:p14="http://schemas.microsoft.com/office/powerpoint/2010/main" val="3952417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DD1982-4519-4E46-969D-2ED51A75B6EB}" type="slidenum">
              <a:rPr lang="en-US" smtClean="0"/>
              <a:t>4</a:t>
            </a:fld>
            <a:endParaRPr lang="en-US"/>
          </a:p>
        </p:txBody>
      </p:sp>
    </p:spTree>
    <p:extLst>
      <p:ext uri="{BB962C8B-B14F-4D97-AF65-F5344CB8AC3E}">
        <p14:creationId xmlns:p14="http://schemas.microsoft.com/office/powerpoint/2010/main" val="15856836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DD1982-4519-4E46-969D-2ED51A75B6EB}" type="slidenum">
              <a:rPr lang="en-US" smtClean="0"/>
              <a:t>5</a:t>
            </a:fld>
            <a:endParaRPr lang="en-US"/>
          </a:p>
        </p:txBody>
      </p:sp>
    </p:spTree>
    <p:extLst>
      <p:ext uri="{BB962C8B-B14F-4D97-AF65-F5344CB8AC3E}">
        <p14:creationId xmlns:p14="http://schemas.microsoft.com/office/powerpoint/2010/main" val="14755541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DD1982-4519-4E46-969D-2ED51A75B6EB}" type="slidenum">
              <a:rPr lang="en-US" smtClean="0"/>
              <a:t>6</a:t>
            </a:fld>
            <a:endParaRPr lang="en-US"/>
          </a:p>
        </p:txBody>
      </p:sp>
    </p:spTree>
    <p:extLst>
      <p:ext uri="{BB962C8B-B14F-4D97-AF65-F5344CB8AC3E}">
        <p14:creationId xmlns:p14="http://schemas.microsoft.com/office/powerpoint/2010/main" val="6195209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DD1982-4519-4E46-969D-2ED51A75B6EB}" type="slidenum">
              <a:rPr lang="en-US" smtClean="0"/>
              <a:t>7</a:t>
            </a:fld>
            <a:endParaRPr lang="en-US"/>
          </a:p>
        </p:txBody>
      </p:sp>
    </p:spTree>
    <p:extLst>
      <p:ext uri="{BB962C8B-B14F-4D97-AF65-F5344CB8AC3E}">
        <p14:creationId xmlns:p14="http://schemas.microsoft.com/office/powerpoint/2010/main" val="21775853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DD1982-4519-4E46-969D-2ED51A75B6EB}" type="slidenum">
              <a:rPr lang="en-US" smtClean="0"/>
              <a:t>8</a:t>
            </a:fld>
            <a:endParaRPr lang="en-US"/>
          </a:p>
        </p:txBody>
      </p:sp>
    </p:spTree>
    <p:extLst>
      <p:ext uri="{BB962C8B-B14F-4D97-AF65-F5344CB8AC3E}">
        <p14:creationId xmlns:p14="http://schemas.microsoft.com/office/powerpoint/2010/main" val="27590882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DD1982-4519-4E46-969D-2ED51A75B6EB}" type="slidenum">
              <a:rPr lang="en-US" smtClean="0"/>
              <a:t>9</a:t>
            </a:fld>
            <a:endParaRPr lang="en-US"/>
          </a:p>
        </p:txBody>
      </p:sp>
    </p:spTree>
    <p:extLst>
      <p:ext uri="{BB962C8B-B14F-4D97-AF65-F5344CB8AC3E}">
        <p14:creationId xmlns:p14="http://schemas.microsoft.com/office/powerpoint/2010/main" val="1479657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2/23/2018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93643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smtClean="0"/>
              <a:pPr/>
              <a:t>2/23/2018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85027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2/23/2018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940223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smtClean="0"/>
              <a:pPr/>
              <a:t>2/23/2018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422905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2/23/2018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052359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2/23/2018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91075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2/23/2018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0388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2/23/2018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10689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2/23/2018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76805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2/23/2018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83517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2/23/2018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09075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2/23/2018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19528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2/23/2018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85863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smtClean="0"/>
              <a:pPr/>
              <a:t>2/23/2018</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24652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smtClean="0"/>
              <a:pPr/>
              <a:t>2/23/2018</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61175005"/>
      </p:ext>
    </p:extLst>
  </p:cSld>
  <p:clrMap bg1="dk1" tx1="lt1" bg2="dk2" tx2="lt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 id="2147483726"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soliz@cblawyers.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cblawyers.com/melissa-soliz/"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8" Type="http://schemas.openxmlformats.org/officeDocument/2006/relationships/hyperlink" Target="http://azdhs.gov/documents/audiences/clinicians/clinical-guidelines-recommendations/prescribing-guidelines/az-er-dept-prescribing-guidelines.pdf" TargetMode="External"/><Relationship Id="rId3" Type="http://schemas.openxmlformats.org/officeDocument/2006/relationships/hyperlink" Target="http://apps.azsos.gov/public_services/register/2017/41/15_emergency.pdf" TargetMode="External"/><Relationship Id="rId7" Type="http://schemas.openxmlformats.org/officeDocument/2006/relationships/hyperlink" Target="http://azdhs.gov/documents/prevention/womens-childrens-health/injury-prevention/prescription-drugs/az-guidelines-emergency-dept-controlled-substance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azdhs.gov/documents/audiences/clinicians/clinical-guidelines-recommendations/prescribing-guidelines/hospital-discharge-opioids.pdf" TargetMode="External"/><Relationship Id="rId5" Type="http://schemas.openxmlformats.org/officeDocument/2006/relationships/hyperlink" Target="http://azdhs.gov/documents/audiences/clinicians/clinical-guidelines-recommendations/sample-patient-agreement-form.pdf" TargetMode="External"/><Relationship Id="rId4" Type="http://schemas.openxmlformats.org/officeDocument/2006/relationships/hyperlink" Target="http://azdhs.gov/documents/audiences/clinicians/clinical-guidelines-recommendations/prescribing-guidelines/az-opioid-prescribing-guidelines.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azleg.gov/legtext/53leg/1S/laws/0001.htm"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hyperlink" Target="http://azdhs.gov/prevention/womens-childrens-health/injury-prevention/opioid-prevention/opioids/index.php#action-pla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apps.azsos.gov/public_services/register/2017/46/04_proposed.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www.cdc.gov/drugoverdose/data/analysis.html" TargetMode="External"/><Relationship Id="rId4" Type="http://schemas.openxmlformats.org/officeDocument/2006/relationships/image" Target="../media/image3.tmp"/></Relationships>
</file>

<file path=ppt/slides/_rels/slide4.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azdhs.gov/documents/prevention/womens-childrens-health/injury-prevention/opioid-prevention/opioid-report.pdf" TargetMode="External"/><Relationship Id="rId4" Type="http://schemas.openxmlformats.org/officeDocument/2006/relationships/image" Target="../media/image5.tmp"/></Relationships>
</file>

<file path=ppt/slides/_rels/slide5.xml.rels><?xml version="1.0" encoding="UTF-8" standalone="yes"?>
<Relationships xmlns="http://schemas.openxmlformats.org/package/2006/relationships"><Relationship Id="rId3" Type="http://schemas.openxmlformats.org/officeDocument/2006/relationships/hyperlink" Target="http://www.azdhs.gov/documents/audiences/clinicians/clinical-guidelines-recommendations/prescribing-guidelines/draft-opioid-prescribing-guideline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www.azdhs.gov/documents/prevention/womens-childrens-health/injury-prevention/opioid-prevention/50-state-review-printer-friendly.pdf" TargetMode="External"/><Relationship Id="rId4" Type="http://schemas.openxmlformats.org/officeDocument/2006/relationships/hyperlink" Target="https://www.azleg.gov/legtext/53leg/1S/laws/0001.htm"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hhs.gov/about/leadership/secretary/speeches/2017-speeches/secretary-price-announces-hhs-strategy-for-fighting-opioid-crisis/index.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deadiversion.usdoj.gov/pubs/manuals/pract/pract_manual012508.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Opioid Epidemic: Combatting Substance Abuse through Regulating Health Care</a:t>
            </a:r>
            <a:endParaRPr lang="en-US" dirty="0"/>
          </a:p>
        </p:txBody>
      </p:sp>
      <p:sp>
        <p:nvSpPr>
          <p:cNvPr id="3" name="Subtitle 2"/>
          <p:cNvSpPr>
            <a:spLocks noGrp="1"/>
          </p:cNvSpPr>
          <p:nvPr>
            <p:ph type="subTitle" idx="1"/>
          </p:nvPr>
        </p:nvSpPr>
        <p:spPr>
          <a:xfrm>
            <a:off x="810001" y="5280846"/>
            <a:ext cx="10856862" cy="1296223"/>
          </a:xfrm>
        </p:spPr>
        <p:txBody>
          <a:bodyPr>
            <a:normAutofit fontScale="85000" lnSpcReduction="20000"/>
          </a:bodyPr>
          <a:lstStyle/>
          <a:p>
            <a:r>
              <a:rPr lang="en-US" dirty="0" smtClean="0"/>
              <a:t>Melissa A. Soliz, Esq., Coppersmith Brockelman PLC</a:t>
            </a:r>
          </a:p>
          <a:p>
            <a:r>
              <a:rPr lang="en-US" dirty="0" smtClean="0">
                <a:hlinkClick r:id="rId3"/>
              </a:rPr>
              <a:t>msoliz@cblawyers.com</a:t>
            </a:r>
            <a:endParaRPr lang="en-US" dirty="0" smtClean="0"/>
          </a:p>
          <a:p>
            <a:r>
              <a:rPr lang="en-US" dirty="0"/>
              <a:t>Bio: </a:t>
            </a:r>
            <a:r>
              <a:rPr lang="en-US" dirty="0">
                <a:hlinkClick r:id="rId4"/>
              </a:rPr>
              <a:t>http://www.cblawyers.com/melissa-soliz</a:t>
            </a:r>
            <a:r>
              <a:rPr lang="en-US" dirty="0" smtClean="0">
                <a:hlinkClick r:id="rId4"/>
              </a:rPr>
              <a:t>/</a:t>
            </a:r>
            <a:r>
              <a:rPr lang="en-US" dirty="0" smtClean="0"/>
              <a:t> </a:t>
            </a:r>
            <a:endParaRPr lang="en-US" dirty="0" smtClean="0"/>
          </a:p>
          <a:p>
            <a:r>
              <a:rPr lang="en-US" dirty="0" smtClean="0"/>
              <a:t>February 20, 2018</a:t>
            </a:r>
            <a:endParaRPr lang="en-US" dirty="0" smtClean="0"/>
          </a:p>
          <a:p>
            <a:endParaRPr lang="en-US" dirty="0"/>
          </a:p>
        </p:txBody>
      </p:sp>
    </p:spTree>
    <p:extLst>
      <p:ext uri="{BB962C8B-B14F-4D97-AF65-F5344CB8AC3E}">
        <p14:creationId xmlns:p14="http://schemas.microsoft.com/office/powerpoint/2010/main" val="1291111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Opioid Prescribing and Treatment Laws and  Regulations</a:t>
            </a:r>
            <a:endParaRPr lang="en-US" dirty="0"/>
          </a:p>
        </p:txBody>
      </p:sp>
      <p:sp>
        <p:nvSpPr>
          <p:cNvPr id="3" name="Text Placeholder 2"/>
          <p:cNvSpPr>
            <a:spLocks noGrp="1"/>
          </p:cNvSpPr>
          <p:nvPr>
            <p:ph type="body" idx="1"/>
          </p:nvPr>
        </p:nvSpPr>
        <p:spPr/>
        <p:txBody>
          <a:bodyPr/>
          <a:lstStyle/>
          <a:p>
            <a:r>
              <a:rPr lang="en-US" dirty="0" smtClean="0"/>
              <a:t>The Opioid Prescribing Guidelines, Controlled Substances Prescription Monitoring Program, Emergency Regulations, the  Opioid Epidemic Act and Proposed Regulations </a:t>
            </a:r>
            <a:endParaRPr lang="en-US" dirty="0"/>
          </a:p>
        </p:txBody>
      </p:sp>
    </p:spTree>
    <p:extLst>
      <p:ext uri="{BB962C8B-B14F-4D97-AF65-F5344CB8AC3E}">
        <p14:creationId xmlns:p14="http://schemas.microsoft.com/office/powerpoint/2010/main" val="26900763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Shifting Landscape: Current Law and Guidance</a:t>
            </a:r>
            <a:endParaRPr lang="en-US" dirty="0"/>
          </a:p>
        </p:txBody>
      </p:sp>
      <p:sp>
        <p:nvSpPr>
          <p:cNvPr id="3" name="Content Placeholder 2"/>
          <p:cNvSpPr>
            <a:spLocks noGrp="1"/>
          </p:cNvSpPr>
          <p:nvPr>
            <p:ph idx="1"/>
          </p:nvPr>
        </p:nvSpPr>
        <p:spPr>
          <a:xfrm>
            <a:off x="306167" y="2352907"/>
            <a:ext cx="11603335" cy="4356365"/>
          </a:xfrm>
        </p:spPr>
        <p:txBody>
          <a:bodyPr>
            <a:normAutofit fontScale="92500" lnSpcReduction="20000"/>
          </a:bodyPr>
          <a:lstStyle/>
          <a:p>
            <a:r>
              <a:rPr lang="en-US" b="1" dirty="0"/>
              <a:t>Controlled Substance Prescription Monitoring Program (</a:t>
            </a:r>
            <a:r>
              <a:rPr lang="en-US" b="1" dirty="0" err="1"/>
              <a:t>CSPMP</a:t>
            </a:r>
            <a:r>
              <a:rPr lang="en-US" b="1" dirty="0"/>
              <a:t>)</a:t>
            </a:r>
            <a:r>
              <a:rPr lang="en-US" dirty="0"/>
              <a:t>, A.R.S. </a:t>
            </a:r>
            <a:r>
              <a:rPr lang="en-US" dirty="0">
                <a:latin typeface="Century Gothic" panose="020B0502020202020204" pitchFamily="34" charset="0"/>
              </a:rPr>
              <a:t>§§ 36-2601– 2610</a:t>
            </a:r>
            <a:r>
              <a:rPr lang="en-US" dirty="0" smtClean="0">
                <a:latin typeface="Century Gothic" panose="020B0502020202020204" pitchFamily="34" charset="0"/>
              </a:rPr>
              <a:t>.</a:t>
            </a:r>
          </a:p>
          <a:p>
            <a:pPr lvl="1"/>
            <a:r>
              <a:rPr lang="en-US" u="sng" dirty="0" smtClean="0">
                <a:latin typeface="Century Gothic" panose="020B0502020202020204" pitchFamily="34" charset="0"/>
              </a:rPr>
              <a:t>Registration</a:t>
            </a:r>
            <a:r>
              <a:rPr lang="en-US" dirty="0" smtClean="0">
                <a:latin typeface="Century Gothic" panose="020B0502020202020204" pitchFamily="34" charset="0"/>
              </a:rPr>
              <a:t>: practitioners with a DEA registration must also have a current </a:t>
            </a:r>
            <a:r>
              <a:rPr lang="en-US" dirty="0" err="1" smtClean="0">
                <a:latin typeface="Century Gothic" panose="020B0502020202020204" pitchFamily="34" charset="0"/>
              </a:rPr>
              <a:t>CSPMP</a:t>
            </a:r>
            <a:r>
              <a:rPr lang="en-US" dirty="0" smtClean="0">
                <a:latin typeface="Century Gothic" panose="020B0502020202020204" pitchFamily="34" charset="0"/>
              </a:rPr>
              <a:t> registration</a:t>
            </a:r>
          </a:p>
          <a:p>
            <a:pPr lvl="1"/>
            <a:r>
              <a:rPr lang="en-US" u="sng" dirty="0" smtClean="0">
                <a:latin typeface="Century Gothic" panose="020B0502020202020204" pitchFamily="34" charset="0"/>
              </a:rPr>
              <a:t>Ending Doctor Shopping</a:t>
            </a:r>
            <a:r>
              <a:rPr lang="en-US" dirty="0" smtClean="0">
                <a:latin typeface="Century Gothic" panose="020B0502020202020204" pitchFamily="34" charset="0"/>
              </a:rPr>
              <a:t>: practitioners must access and update the database before prescribing  controlled substances and must check quarterly.</a:t>
            </a:r>
          </a:p>
          <a:p>
            <a:r>
              <a:rPr lang="en-US" b="1" dirty="0"/>
              <a:t>Emergency ADHS opioid prescribing and treatment regulations</a:t>
            </a:r>
            <a:r>
              <a:rPr lang="en-US" b="1" dirty="0">
                <a:solidFill>
                  <a:srgbClr val="FF0000"/>
                </a:solidFill>
              </a:rPr>
              <a:t> (expired!)</a:t>
            </a:r>
            <a:endParaRPr lang="en-US" sz="1300" dirty="0">
              <a:solidFill>
                <a:srgbClr val="FF0000"/>
              </a:solidFill>
            </a:endParaRPr>
          </a:p>
          <a:p>
            <a:r>
              <a:rPr lang="en-US" b="1" dirty="0"/>
              <a:t>Emergency opioid reporting regulations, </a:t>
            </a:r>
            <a:r>
              <a:rPr lang="en-US" sz="1300" dirty="0">
                <a:hlinkClick r:id="rId3"/>
              </a:rPr>
              <a:t>http://</a:t>
            </a:r>
            <a:r>
              <a:rPr lang="en-US" sz="1300" dirty="0" smtClean="0">
                <a:hlinkClick r:id="rId3"/>
              </a:rPr>
              <a:t>apps.azsos.gov/public_services/register/2017/41/15_emergency.pdf</a:t>
            </a:r>
            <a:r>
              <a:rPr lang="en-US" sz="1300" dirty="0" smtClean="0"/>
              <a:t> </a:t>
            </a:r>
          </a:p>
          <a:p>
            <a:r>
              <a:rPr lang="en-US" b="1" dirty="0" smtClean="0"/>
              <a:t>Arizona’s Opioid Prescribing Guidelines </a:t>
            </a:r>
            <a:r>
              <a:rPr lang="en-US" b="1" dirty="0" smtClean="0">
                <a:solidFill>
                  <a:srgbClr val="FF0000"/>
                </a:solidFill>
              </a:rPr>
              <a:t>(voluntary)</a:t>
            </a:r>
            <a:r>
              <a:rPr lang="en-US" dirty="0" smtClean="0"/>
              <a:t>, </a:t>
            </a:r>
            <a:r>
              <a:rPr lang="en-US" sz="1200" dirty="0" smtClean="0">
                <a:hlinkClick r:id="rId4"/>
              </a:rPr>
              <a:t>http://azdhs.gov/documents/audiences/clinicians/clinical-guidelines-recommendations/prescribing-guidelines/az-opioid-prescribing-guidelines.pdf</a:t>
            </a:r>
            <a:r>
              <a:rPr lang="en-US" sz="1200" dirty="0" smtClean="0"/>
              <a:t> </a:t>
            </a:r>
            <a:r>
              <a:rPr lang="en-US" dirty="0" smtClean="0"/>
              <a:t> </a:t>
            </a:r>
          </a:p>
          <a:p>
            <a:pPr lvl="1"/>
            <a:r>
              <a:rPr lang="en-US" u="sng" dirty="0" smtClean="0"/>
              <a:t>Key feature</a:t>
            </a:r>
            <a:r>
              <a:rPr lang="en-US" dirty="0" smtClean="0"/>
              <a:t>: Pain Agreements, </a:t>
            </a:r>
            <a:r>
              <a:rPr lang="en-US" sz="1300" dirty="0" smtClean="0">
                <a:hlinkClick r:id="rId5"/>
              </a:rPr>
              <a:t>http</a:t>
            </a:r>
            <a:r>
              <a:rPr lang="en-US" sz="1300" dirty="0">
                <a:hlinkClick r:id="rId5"/>
              </a:rPr>
              <a:t>://</a:t>
            </a:r>
            <a:r>
              <a:rPr lang="en-US" sz="1300" dirty="0" smtClean="0">
                <a:hlinkClick r:id="rId5"/>
              </a:rPr>
              <a:t>azdhs.gov/documents/audiences/clinicians/clinical-guidelines-recommendations/sample-patient-agreement-form.pdf</a:t>
            </a:r>
            <a:r>
              <a:rPr lang="en-US" sz="1300" dirty="0"/>
              <a:t> </a:t>
            </a:r>
            <a:endParaRPr lang="en-US" sz="1300" dirty="0" smtClean="0"/>
          </a:p>
          <a:p>
            <a:r>
              <a:rPr lang="en-US" b="1" dirty="0" smtClean="0"/>
              <a:t>2017 Draft Hospital Discharge </a:t>
            </a:r>
            <a:r>
              <a:rPr lang="en-US" b="1" dirty="0"/>
              <a:t>Planning </a:t>
            </a:r>
            <a:r>
              <a:rPr lang="en-US" b="1" dirty="0" smtClean="0"/>
              <a:t>Guidelines </a:t>
            </a:r>
            <a:r>
              <a:rPr lang="en-US" b="1" dirty="0">
                <a:solidFill>
                  <a:srgbClr val="FF0000"/>
                </a:solidFill>
              </a:rPr>
              <a:t>(</a:t>
            </a:r>
            <a:r>
              <a:rPr lang="en-US" b="1" dirty="0" smtClean="0">
                <a:solidFill>
                  <a:srgbClr val="FF0000"/>
                </a:solidFill>
              </a:rPr>
              <a:t>voluntary)</a:t>
            </a:r>
            <a:r>
              <a:rPr lang="en-US" dirty="0" smtClean="0"/>
              <a:t>, </a:t>
            </a:r>
            <a:r>
              <a:rPr lang="en-US" sz="1200" dirty="0">
                <a:hlinkClick r:id="rId6"/>
              </a:rPr>
              <a:t>http://</a:t>
            </a:r>
            <a:r>
              <a:rPr lang="en-US" sz="1200" dirty="0" smtClean="0">
                <a:hlinkClick r:id="rId6"/>
              </a:rPr>
              <a:t>azdhs.gov/documents/audiences/clinicians/clinical-guidelines-recommendations/prescribing-guidelines/hospital-discharge-opioids.pdf</a:t>
            </a:r>
            <a:r>
              <a:rPr lang="en-US" sz="1200" dirty="0" smtClean="0"/>
              <a:t> </a:t>
            </a:r>
          </a:p>
          <a:p>
            <a:r>
              <a:rPr lang="en-US" b="1" dirty="0" smtClean="0"/>
              <a:t>Arizona Guidelines for Emergency Department Controlled </a:t>
            </a:r>
            <a:r>
              <a:rPr lang="en-US" b="1" dirty="0"/>
              <a:t>Substance </a:t>
            </a:r>
            <a:r>
              <a:rPr lang="en-US" b="1" dirty="0" smtClean="0"/>
              <a:t>Prescribing </a:t>
            </a:r>
            <a:r>
              <a:rPr lang="en-US" b="1" dirty="0">
                <a:solidFill>
                  <a:srgbClr val="FF0000"/>
                </a:solidFill>
              </a:rPr>
              <a:t>(</a:t>
            </a:r>
            <a:r>
              <a:rPr lang="en-US" b="1" dirty="0" smtClean="0">
                <a:solidFill>
                  <a:srgbClr val="FF0000"/>
                </a:solidFill>
              </a:rPr>
              <a:t>voluntary)</a:t>
            </a:r>
            <a:r>
              <a:rPr lang="en-US" dirty="0" smtClean="0"/>
              <a:t>, </a:t>
            </a:r>
            <a:r>
              <a:rPr lang="en-US" sz="1300" dirty="0">
                <a:hlinkClick r:id="rId7"/>
              </a:rPr>
              <a:t>http://</a:t>
            </a:r>
            <a:r>
              <a:rPr lang="en-US" sz="1300" dirty="0" smtClean="0">
                <a:hlinkClick r:id="rId7"/>
              </a:rPr>
              <a:t>azdhs.gov/documents/prevention/womens-childrens-health/injury-prevention/prescription-drugs/az-guidelines-emergency-dept-controlled-substances.pdf</a:t>
            </a:r>
            <a:r>
              <a:rPr lang="en-US" sz="1300" dirty="0" smtClean="0"/>
              <a:t>  </a:t>
            </a:r>
            <a:r>
              <a:rPr lang="en-US" sz="1300" dirty="0"/>
              <a:t>(one sheet); </a:t>
            </a:r>
            <a:r>
              <a:rPr lang="en-US" sz="1300" dirty="0">
                <a:hlinkClick r:id="rId8"/>
              </a:rPr>
              <a:t>http://</a:t>
            </a:r>
            <a:r>
              <a:rPr lang="en-US" sz="1300" dirty="0" smtClean="0">
                <a:hlinkClick r:id="rId8"/>
              </a:rPr>
              <a:t>azdhs.gov/documents/audiences/clinicians/clinical-guidelines-recommendations/prescribing-guidelines/az-er-dept-prescribing-guidelines.pdf</a:t>
            </a:r>
            <a:r>
              <a:rPr lang="en-US" sz="1300" dirty="0" smtClean="0"/>
              <a:t> (full report)</a:t>
            </a:r>
          </a:p>
        </p:txBody>
      </p:sp>
    </p:spTree>
    <p:extLst>
      <p:ext uri="{BB962C8B-B14F-4D97-AF65-F5344CB8AC3E}">
        <p14:creationId xmlns:p14="http://schemas.microsoft.com/office/powerpoint/2010/main" val="724598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Opioid Epidemic Act (SB 1001): Key Features</a:t>
            </a:r>
            <a:endParaRPr lang="en-US" dirty="0"/>
          </a:p>
        </p:txBody>
      </p:sp>
      <p:sp>
        <p:nvSpPr>
          <p:cNvPr id="3" name="Content Placeholder 2"/>
          <p:cNvSpPr>
            <a:spLocks noGrp="1"/>
          </p:cNvSpPr>
          <p:nvPr>
            <p:ph sz="half" idx="1"/>
          </p:nvPr>
        </p:nvSpPr>
        <p:spPr/>
        <p:txBody>
          <a:bodyPr>
            <a:normAutofit/>
          </a:bodyPr>
          <a:lstStyle/>
          <a:p>
            <a:r>
              <a:rPr lang="en-US" dirty="0" smtClean="0"/>
              <a:t>Eliminating Pill Mills &amp; Doctor Shopping</a:t>
            </a:r>
          </a:p>
          <a:p>
            <a:r>
              <a:rPr lang="en-US" dirty="0" smtClean="0"/>
              <a:t>Prescriber Education</a:t>
            </a:r>
          </a:p>
          <a:p>
            <a:r>
              <a:rPr lang="en-US" dirty="0" smtClean="0"/>
              <a:t>Electronic Prescriptions</a:t>
            </a:r>
          </a:p>
          <a:p>
            <a:r>
              <a:rPr lang="en-US" dirty="0" smtClean="0"/>
              <a:t>Over Prescribing</a:t>
            </a:r>
          </a:p>
          <a:p>
            <a:pPr lvl="1"/>
            <a:r>
              <a:rPr lang="en-US" dirty="0" smtClean="0"/>
              <a:t>Dosage Limits</a:t>
            </a:r>
          </a:p>
          <a:p>
            <a:pPr lvl="1"/>
            <a:r>
              <a:rPr lang="en-US" dirty="0" smtClean="0"/>
              <a:t>5-Day Limits on First Fills; 14-Day following Surgery</a:t>
            </a:r>
          </a:p>
          <a:p>
            <a:r>
              <a:rPr lang="en-US" dirty="0" smtClean="0"/>
              <a:t>Prior Authorization Timeframes</a:t>
            </a:r>
          </a:p>
        </p:txBody>
      </p:sp>
      <p:sp>
        <p:nvSpPr>
          <p:cNvPr id="7" name="Content Placeholder 6"/>
          <p:cNvSpPr>
            <a:spLocks noGrp="1"/>
          </p:cNvSpPr>
          <p:nvPr>
            <p:ph sz="half" idx="2"/>
          </p:nvPr>
        </p:nvSpPr>
        <p:spPr/>
        <p:txBody>
          <a:bodyPr>
            <a:normAutofit/>
          </a:bodyPr>
          <a:lstStyle/>
          <a:p>
            <a:r>
              <a:rPr lang="en-US" dirty="0"/>
              <a:t>Opioid Packaging</a:t>
            </a:r>
          </a:p>
          <a:p>
            <a:r>
              <a:rPr lang="en-US" dirty="0" smtClean="0"/>
              <a:t>Protecting Individuals with Chronic Pain</a:t>
            </a:r>
          </a:p>
          <a:p>
            <a:r>
              <a:rPr lang="en-US" dirty="0" smtClean="0"/>
              <a:t>Good Samaritan Law </a:t>
            </a:r>
          </a:p>
          <a:p>
            <a:r>
              <a:rPr lang="en-US" dirty="0" smtClean="0"/>
              <a:t>Holding Manufactures Accountable</a:t>
            </a:r>
          </a:p>
          <a:p>
            <a:r>
              <a:rPr lang="en-US" dirty="0" smtClean="0"/>
              <a:t>Increasing Oversight and Accountability</a:t>
            </a:r>
          </a:p>
          <a:p>
            <a:r>
              <a:rPr lang="en-US" dirty="0" smtClean="0"/>
              <a:t>Treatment for Substance Use Disorders (</a:t>
            </a:r>
            <a:r>
              <a:rPr lang="en-US" dirty="0" err="1" smtClean="0"/>
              <a:t>SUD</a:t>
            </a:r>
            <a:r>
              <a:rPr lang="en-US" dirty="0" smtClean="0"/>
              <a:t>)</a:t>
            </a:r>
            <a:endParaRPr lang="en-US" dirty="0"/>
          </a:p>
          <a:p>
            <a:endParaRPr lang="en-US" dirty="0"/>
          </a:p>
        </p:txBody>
      </p:sp>
      <p:sp>
        <p:nvSpPr>
          <p:cNvPr id="8" name="TextBox 7"/>
          <p:cNvSpPr txBox="1"/>
          <p:nvPr/>
        </p:nvSpPr>
        <p:spPr>
          <a:xfrm>
            <a:off x="234176" y="5861050"/>
            <a:ext cx="11147822" cy="461665"/>
          </a:xfrm>
          <a:prstGeom prst="rect">
            <a:avLst/>
          </a:prstGeom>
          <a:noFill/>
        </p:spPr>
        <p:txBody>
          <a:bodyPr wrap="square" rtlCol="0">
            <a:spAutoFit/>
          </a:bodyPr>
          <a:lstStyle/>
          <a:p>
            <a:r>
              <a:rPr lang="en-US" sz="1200" dirty="0" smtClean="0"/>
              <a:t>Source: SB </a:t>
            </a:r>
            <a:r>
              <a:rPr lang="en-US" sz="1200" dirty="0"/>
              <a:t>1001, </a:t>
            </a:r>
            <a:r>
              <a:rPr lang="en-US" sz="1200" dirty="0">
                <a:hlinkClick r:id="rId3"/>
              </a:rPr>
              <a:t>https://</a:t>
            </a:r>
            <a:r>
              <a:rPr lang="en-US" sz="1200" dirty="0" smtClean="0">
                <a:hlinkClick r:id="rId3"/>
              </a:rPr>
              <a:t>www.azleg.gov/legtext/53leg/1S/laws/0001.htm</a:t>
            </a:r>
            <a:r>
              <a:rPr lang="en-US" sz="1200" dirty="0" smtClean="0"/>
              <a:t> (codified in Titles 32 and 36 of A.R.S.); the Governor’s Opioid Action </a:t>
            </a:r>
            <a:r>
              <a:rPr lang="en-US" sz="1200" dirty="0"/>
              <a:t>Plan, </a:t>
            </a:r>
            <a:r>
              <a:rPr lang="en-US" sz="1200" dirty="0">
                <a:hlinkClick r:id="rId4"/>
              </a:rPr>
              <a:t>http://</a:t>
            </a:r>
            <a:r>
              <a:rPr lang="en-US" sz="1200" dirty="0" smtClean="0">
                <a:hlinkClick r:id="rId4"/>
              </a:rPr>
              <a:t>azdhs.gov/prevention/womens-childrens-health/injury-prevention/opioid-prevention/opioids/index.php#action-plan</a:t>
            </a:r>
            <a:r>
              <a:rPr lang="en-US" sz="1200" dirty="0" smtClean="0"/>
              <a:t> </a:t>
            </a:r>
            <a:endParaRPr lang="en-US" sz="1200" dirty="0"/>
          </a:p>
        </p:txBody>
      </p:sp>
    </p:spTree>
    <p:extLst>
      <p:ext uri="{BB962C8B-B14F-4D97-AF65-F5344CB8AC3E}">
        <p14:creationId xmlns:p14="http://schemas.microsoft.com/office/powerpoint/2010/main" val="15878590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237" y="447188"/>
            <a:ext cx="11746410" cy="1150258"/>
          </a:xfrm>
        </p:spPr>
        <p:txBody>
          <a:bodyPr/>
          <a:lstStyle/>
          <a:p>
            <a:r>
              <a:rPr lang="en-US" sz="3600" dirty="0" smtClean="0"/>
              <a:t>Proposed Opioid Prescribing and Treatment Regulations (1/2)</a:t>
            </a:r>
            <a:r>
              <a:rPr lang="en-US" sz="1200" dirty="0"/>
              <a:t/>
            </a:r>
            <a:br>
              <a:rPr lang="en-US" sz="1200" dirty="0"/>
            </a:br>
            <a:r>
              <a:rPr lang="en-US" sz="1200" dirty="0" smtClean="0"/>
              <a:t>Chapter 10, Title 9 of the Arizona Administrative Code </a:t>
            </a:r>
            <a:endParaRPr lang="en-US" sz="1200" dirty="0"/>
          </a:p>
        </p:txBody>
      </p:sp>
      <p:sp>
        <p:nvSpPr>
          <p:cNvPr id="3" name="Content Placeholder 2"/>
          <p:cNvSpPr>
            <a:spLocks noGrp="1"/>
          </p:cNvSpPr>
          <p:nvPr>
            <p:ph idx="1"/>
          </p:nvPr>
        </p:nvSpPr>
        <p:spPr>
          <a:xfrm>
            <a:off x="376517" y="2222287"/>
            <a:ext cx="11524129" cy="4407113"/>
          </a:xfrm>
        </p:spPr>
        <p:txBody>
          <a:bodyPr/>
          <a:lstStyle/>
          <a:p>
            <a:r>
              <a:rPr lang="en-US" b="1" dirty="0" smtClean="0"/>
              <a:t>Status</a:t>
            </a:r>
            <a:r>
              <a:rPr lang="en-US" dirty="0" smtClean="0"/>
              <a:t>: notice of proposed rule making in November 2017 (waiting on final rule</a:t>
            </a:r>
            <a:r>
              <a:rPr lang="en-US" dirty="0"/>
              <a:t>), </a:t>
            </a:r>
            <a:r>
              <a:rPr lang="en-US" sz="1200" dirty="0">
                <a:hlinkClick r:id="rId3"/>
              </a:rPr>
              <a:t>http://</a:t>
            </a:r>
            <a:r>
              <a:rPr lang="en-US" sz="1200" dirty="0" smtClean="0">
                <a:hlinkClick r:id="rId3"/>
              </a:rPr>
              <a:t>apps.azsos.gov/public_services/register/2017/46/04_proposed.pdf</a:t>
            </a:r>
            <a:r>
              <a:rPr lang="en-US" dirty="0" smtClean="0"/>
              <a:t> </a:t>
            </a:r>
          </a:p>
          <a:p>
            <a:r>
              <a:rPr lang="en-US" b="1" dirty="0" smtClean="0"/>
              <a:t>Normal Rulemaking Process</a:t>
            </a:r>
            <a:r>
              <a:rPr lang="en-US" dirty="0" smtClean="0"/>
              <a:t>: informal drafts; formal notice; 30 day comment period; oral proceeding (if requested); final rule submitted within 120 days after rule making record is closed; final rule effective 60 days after filed </a:t>
            </a:r>
          </a:p>
          <a:p>
            <a:pPr marL="349250" indent="0">
              <a:buNone/>
            </a:pPr>
            <a:r>
              <a:rPr lang="en-US" sz="1200" dirty="0" smtClean="0"/>
              <a:t>Arizona’s Administrative Procedure Act, A.R.S. </a:t>
            </a:r>
            <a:r>
              <a:rPr lang="en-US" sz="1200" dirty="0" smtClean="0">
                <a:latin typeface="Century Gothic" panose="020B0502020202020204" pitchFamily="34" charset="0"/>
              </a:rPr>
              <a:t>§§ 41-1001 through 1093.03</a:t>
            </a:r>
            <a:endParaRPr lang="en-US" b="1" dirty="0" smtClean="0"/>
          </a:p>
          <a:p>
            <a:r>
              <a:rPr lang="en-US" b="1" dirty="0" smtClean="0"/>
              <a:t>Key Features</a:t>
            </a:r>
            <a:r>
              <a:rPr lang="en-US" dirty="0" smtClean="0"/>
              <a:t>:</a:t>
            </a:r>
          </a:p>
          <a:p>
            <a:pPr lvl="1"/>
            <a:r>
              <a:rPr lang="en-US" dirty="0" smtClean="0"/>
              <a:t>Applies to Health Care Institutions</a:t>
            </a:r>
          </a:p>
          <a:p>
            <a:pPr lvl="1"/>
            <a:r>
              <a:rPr lang="en-US" dirty="0" smtClean="0"/>
              <a:t>Policies and procedures for </a:t>
            </a:r>
            <a:r>
              <a:rPr lang="en-US" dirty="0"/>
              <a:t>prescribing, ordering, or administering opioids as part of </a:t>
            </a:r>
            <a:r>
              <a:rPr lang="en-US" dirty="0" smtClean="0"/>
              <a:t>treatment</a:t>
            </a:r>
          </a:p>
          <a:p>
            <a:pPr lvl="1"/>
            <a:r>
              <a:rPr lang="en-US" dirty="0" smtClean="0"/>
              <a:t>Quality Management</a:t>
            </a:r>
          </a:p>
          <a:p>
            <a:pPr lvl="1"/>
            <a:r>
              <a:rPr lang="en-US" dirty="0" smtClean="0"/>
              <a:t>Reporting of suspected opioid overdose deaths </a:t>
            </a:r>
          </a:p>
          <a:p>
            <a:endParaRPr lang="en-US" dirty="0"/>
          </a:p>
        </p:txBody>
      </p:sp>
    </p:spTree>
    <p:extLst>
      <p:ext uri="{BB962C8B-B14F-4D97-AF65-F5344CB8AC3E}">
        <p14:creationId xmlns:p14="http://schemas.microsoft.com/office/powerpoint/2010/main" val="461665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477" y="591801"/>
            <a:ext cx="10571998" cy="970450"/>
          </a:xfrm>
        </p:spPr>
        <p:txBody>
          <a:bodyPr>
            <a:normAutofit fontScale="90000"/>
          </a:bodyPr>
          <a:lstStyle/>
          <a:p>
            <a:r>
              <a:rPr lang="en-US" dirty="0"/>
              <a:t>Proposed Opioid Prescribing and Treatment Regulations (1/2)</a:t>
            </a:r>
            <a:r>
              <a:rPr lang="en-US" sz="1200" dirty="0"/>
              <a:t/>
            </a:r>
            <a:br>
              <a:rPr lang="en-US" sz="1200" dirty="0"/>
            </a:br>
            <a:r>
              <a:rPr lang="en-US" sz="1200" dirty="0"/>
              <a:t>Chapter 10, Title 9 of the Arizona Administrative Code </a:t>
            </a:r>
            <a:endParaRPr lang="en-US" dirty="0"/>
          </a:p>
        </p:txBody>
      </p:sp>
      <p:sp>
        <p:nvSpPr>
          <p:cNvPr id="3" name="Content Placeholder 2"/>
          <p:cNvSpPr>
            <a:spLocks noGrp="1"/>
          </p:cNvSpPr>
          <p:nvPr>
            <p:ph sz="half" idx="1"/>
          </p:nvPr>
        </p:nvSpPr>
        <p:spPr>
          <a:xfrm>
            <a:off x="149686" y="2571910"/>
            <a:ext cx="6602505" cy="4528137"/>
          </a:xfrm>
        </p:spPr>
        <p:txBody>
          <a:bodyPr>
            <a:normAutofit fontScale="85000" lnSpcReduction="20000"/>
          </a:bodyPr>
          <a:lstStyle/>
          <a:p>
            <a:r>
              <a:rPr lang="en-US" b="1" dirty="0" smtClean="0"/>
              <a:t>Prescribing</a:t>
            </a:r>
            <a:r>
              <a:rPr lang="en-US" b="1" dirty="0"/>
              <a:t>, </a:t>
            </a:r>
            <a:r>
              <a:rPr lang="en-US" b="1" dirty="0" smtClean="0"/>
              <a:t>Ordering</a:t>
            </a:r>
            <a:r>
              <a:rPr lang="en-US" b="1" dirty="0"/>
              <a:t>, </a:t>
            </a:r>
            <a:r>
              <a:rPr lang="en-US" b="1" dirty="0" smtClean="0"/>
              <a:t>&amp; Administering Opioids</a:t>
            </a:r>
          </a:p>
          <a:p>
            <a:pPr lvl="1"/>
            <a:r>
              <a:rPr lang="en-US" dirty="0" smtClean="0"/>
              <a:t>Policies/procedures must be consistent with the Arizona Opioid Prescribing Guidelines or other national guidelines </a:t>
            </a:r>
          </a:p>
          <a:p>
            <a:pPr lvl="1"/>
            <a:r>
              <a:rPr lang="en-US" dirty="0" err="1" smtClean="0"/>
              <a:t>CSPMP</a:t>
            </a:r>
            <a:r>
              <a:rPr lang="en-US" dirty="0" smtClean="0"/>
              <a:t> review and reporting</a:t>
            </a:r>
          </a:p>
          <a:p>
            <a:pPr lvl="1"/>
            <a:r>
              <a:rPr lang="en-US" dirty="0" smtClean="0"/>
              <a:t>Physical Examination</a:t>
            </a:r>
          </a:p>
          <a:p>
            <a:pPr lvl="1"/>
            <a:r>
              <a:rPr lang="en-US" dirty="0" smtClean="0"/>
              <a:t>Substance Use Risk Assessment</a:t>
            </a:r>
          </a:p>
          <a:p>
            <a:pPr lvl="1"/>
            <a:r>
              <a:rPr lang="en-US" dirty="0" smtClean="0"/>
              <a:t>Informed Consent: risks/benefits; alternatives</a:t>
            </a:r>
          </a:p>
          <a:p>
            <a:pPr lvl="1"/>
            <a:r>
              <a:rPr lang="en-US" dirty="0" smtClean="0"/>
              <a:t>Patient Monitoring / Discharge Planning</a:t>
            </a:r>
          </a:p>
          <a:p>
            <a:pPr lvl="1"/>
            <a:r>
              <a:rPr lang="en-US" dirty="0" smtClean="0"/>
              <a:t>Documentation in the Medical Record</a:t>
            </a:r>
          </a:p>
          <a:p>
            <a:pPr lvl="1"/>
            <a:r>
              <a:rPr lang="en-US" dirty="0" smtClean="0"/>
              <a:t>Self Administration Protocols</a:t>
            </a:r>
          </a:p>
          <a:p>
            <a:pPr lvl="1"/>
            <a:r>
              <a:rPr lang="en-US" dirty="0" smtClean="0"/>
              <a:t>Exceptions:</a:t>
            </a:r>
          </a:p>
          <a:p>
            <a:pPr lvl="2"/>
            <a:r>
              <a:rPr lang="en-US" dirty="0" smtClean="0"/>
              <a:t>Ordering for emergencies (must be documented in the MR)</a:t>
            </a:r>
          </a:p>
          <a:p>
            <a:pPr lvl="2"/>
            <a:r>
              <a:rPr lang="en-US" dirty="0" smtClean="0"/>
              <a:t>End-of-life (&lt;6m) conditions or cancer</a:t>
            </a:r>
          </a:p>
          <a:p>
            <a:pPr lvl="2"/>
            <a:r>
              <a:rPr lang="en-US" dirty="0" smtClean="0"/>
              <a:t>Changing type or dosage of opioid  previously prescribed/ordered</a:t>
            </a:r>
          </a:p>
          <a:p>
            <a:pPr lvl="2"/>
            <a:r>
              <a:rPr lang="en-US" dirty="0" smtClean="0"/>
              <a:t>Ordering for inpatient/residential treatment (no more than 3 days)</a:t>
            </a:r>
          </a:p>
          <a:p>
            <a:pPr lvl="2"/>
            <a:r>
              <a:rPr lang="en-US" dirty="0" smtClean="0"/>
              <a:t>Ordering for surgery or invasive procedures</a:t>
            </a:r>
          </a:p>
          <a:p>
            <a:endParaRPr lang="en-US" dirty="0"/>
          </a:p>
          <a:p>
            <a:endParaRPr lang="en-US" b="1" dirty="0"/>
          </a:p>
        </p:txBody>
      </p:sp>
      <p:sp>
        <p:nvSpPr>
          <p:cNvPr id="5" name="Content Placeholder 4"/>
          <p:cNvSpPr>
            <a:spLocks noGrp="1"/>
          </p:cNvSpPr>
          <p:nvPr>
            <p:ph sz="half" idx="2"/>
          </p:nvPr>
        </p:nvSpPr>
        <p:spPr>
          <a:xfrm>
            <a:off x="6752191" y="2222287"/>
            <a:ext cx="5194583" cy="3638764"/>
          </a:xfrm>
        </p:spPr>
        <p:txBody>
          <a:bodyPr>
            <a:normAutofit fontScale="85000" lnSpcReduction="20000"/>
          </a:bodyPr>
          <a:lstStyle/>
          <a:p>
            <a:r>
              <a:rPr lang="en-US" b="1" dirty="0"/>
              <a:t>Quality </a:t>
            </a:r>
            <a:r>
              <a:rPr lang="en-US" b="1" dirty="0" smtClean="0"/>
              <a:t>Management</a:t>
            </a:r>
          </a:p>
          <a:p>
            <a:pPr lvl="1"/>
            <a:r>
              <a:rPr lang="en-US" dirty="0" smtClean="0"/>
              <a:t>Review of opioid-related adverse reactions / negative outcomes</a:t>
            </a:r>
          </a:p>
          <a:p>
            <a:pPr lvl="1"/>
            <a:r>
              <a:rPr lang="en-US" dirty="0" smtClean="0"/>
              <a:t>Monitoring adherence to policies</a:t>
            </a:r>
          </a:p>
          <a:p>
            <a:pPr marL="457200" lvl="1" indent="0">
              <a:buNone/>
            </a:pPr>
            <a:endParaRPr lang="en-US" dirty="0"/>
          </a:p>
          <a:p>
            <a:r>
              <a:rPr lang="en-US" b="1" dirty="0" smtClean="0"/>
              <a:t>Reporting Requirements</a:t>
            </a:r>
          </a:p>
          <a:p>
            <a:pPr lvl="1"/>
            <a:r>
              <a:rPr lang="en-US" dirty="0" smtClean="0"/>
              <a:t>Suspected opioid overdoses related to an opioid prescribed or ordered as part of treatment (1 business day) </a:t>
            </a:r>
            <a:endParaRPr lang="en-US" dirty="0"/>
          </a:p>
          <a:p>
            <a:endParaRPr lang="en-US" dirty="0"/>
          </a:p>
        </p:txBody>
      </p:sp>
    </p:spTree>
    <p:extLst>
      <p:ext uri="{BB962C8B-B14F-4D97-AF65-F5344CB8AC3E}">
        <p14:creationId xmlns:p14="http://schemas.microsoft.com/office/powerpoint/2010/main" val="9736889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Privacy Laws and Regulations</a:t>
            </a:r>
            <a:endParaRPr lang="en-US" dirty="0"/>
          </a:p>
        </p:txBody>
      </p:sp>
      <p:sp>
        <p:nvSpPr>
          <p:cNvPr id="3" name="Text Placeholder 2"/>
          <p:cNvSpPr>
            <a:spLocks noGrp="1"/>
          </p:cNvSpPr>
          <p:nvPr>
            <p:ph type="body" idx="1"/>
          </p:nvPr>
        </p:nvSpPr>
        <p:spPr/>
        <p:txBody>
          <a:bodyPr/>
          <a:lstStyle/>
          <a:p>
            <a:r>
              <a:rPr lang="en-US" dirty="0" smtClean="0"/>
              <a:t>HIPAA and 42 C.F.R. Part 2</a:t>
            </a:r>
            <a:endParaRPr lang="en-US" dirty="0"/>
          </a:p>
        </p:txBody>
      </p:sp>
    </p:spTree>
    <p:extLst>
      <p:ext uri="{BB962C8B-B14F-4D97-AF65-F5344CB8AC3E}">
        <p14:creationId xmlns:p14="http://schemas.microsoft.com/office/powerpoint/2010/main" val="36484348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Health Insurance Portability and Accountability </a:t>
            </a:r>
            <a:r>
              <a:rPr lang="en-US" dirty="0" smtClean="0"/>
              <a:t>Act (HIPAA)</a:t>
            </a:r>
            <a:endParaRPr lang="en-US" dirty="0"/>
          </a:p>
        </p:txBody>
      </p:sp>
      <p:sp>
        <p:nvSpPr>
          <p:cNvPr id="3" name="Content Placeholder 2"/>
          <p:cNvSpPr>
            <a:spLocks noGrp="1"/>
          </p:cNvSpPr>
          <p:nvPr>
            <p:ph idx="1"/>
          </p:nvPr>
        </p:nvSpPr>
        <p:spPr>
          <a:xfrm>
            <a:off x="264405" y="2222287"/>
            <a:ext cx="11600761" cy="4509019"/>
          </a:xfrm>
        </p:spPr>
        <p:txBody>
          <a:bodyPr>
            <a:normAutofit fontScale="92500" lnSpcReduction="10000"/>
          </a:bodyPr>
          <a:lstStyle/>
          <a:p>
            <a:pPr marL="0" indent="0">
              <a:buNone/>
            </a:pPr>
            <a:endParaRPr lang="en-US" b="1" dirty="0" smtClean="0"/>
          </a:p>
          <a:p>
            <a:r>
              <a:rPr lang="en-US" b="1" dirty="0" smtClean="0"/>
              <a:t>HIPAA places very few restrictions on the sharing of health information to monitor the opioid epidemic and to treat patients struggling with addiction.</a:t>
            </a:r>
          </a:p>
          <a:p>
            <a:r>
              <a:rPr lang="en-US" b="1" dirty="0" err="1" smtClean="0"/>
              <a:t>TPO</a:t>
            </a:r>
            <a:r>
              <a:rPr lang="en-US" b="1" dirty="0" smtClean="0"/>
              <a:t>: </a:t>
            </a:r>
            <a:r>
              <a:rPr lang="en-US" dirty="0" smtClean="0"/>
              <a:t>Allows sharing of Protected Health Information (PHI) among health care providers, plans and their business associates for Treatment, Payment and certain Health Care Operations activities.  45 C.F.R. </a:t>
            </a:r>
            <a:r>
              <a:rPr lang="en-US" dirty="0" smtClean="0">
                <a:latin typeface="Century Gothic" panose="020B0502020202020204" pitchFamily="34" charset="0"/>
              </a:rPr>
              <a:t>§ 164.506.</a:t>
            </a:r>
          </a:p>
          <a:p>
            <a:pPr lvl="1"/>
            <a:r>
              <a:rPr lang="en-US" b="1" dirty="0" smtClean="0">
                <a:solidFill>
                  <a:srgbClr val="FF0000"/>
                </a:solidFill>
                <a:latin typeface="Century Gothic" panose="020B0502020202020204" pitchFamily="34" charset="0"/>
              </a:rPr>
              <a:t>EXCEPTION!</a:t>
            </a:r>
            <a:r>
              <a:rPr lang="en-US" b="1" dirty="0" smtClean="0">
                <a:latin typeface="Century Gothic" panose="020B0502020202020204" pitchFamily="34" charset="0"/>
              </a:rPr>
              <a:t> Psychotherapy </a:t>
            </a:r>
            <a:r>
              <a:rPr lang="en-US" b="1" dirty="0">
                <a:latin typeface="Century Gothic" panose="020B0502020202020204" pitchFamily="34" charset="0"/>
              </a:rPr>
              <a:t>Notes</a:t>
            </a:r>
            <a:r>
              <a:rPr lang="en-US" dirty="0">
                <a:latin typeface="Century Gothic" panose="020B0502020202020204" pitchFamily="34" charset="0"/>
              </a:rPr>
              <a:t>: Patient authorization is required.  45 C.F.R. § 164.508(a)(2). </a:t>
            </a:r>
            <a:endParaRPr lang="en-US" dirty="0" smtClean="0">
              <a:latin typeface="Century Gothic" panose="020B0502020202020204" pitchFamily="34" charset="0"/>
            </a:endParaRPr>
          </a:p>
          <a:p>
            <a:pPr marL="457200" lvl="1" indent="0">
              <a:buNone/>
            </a:pPr>
            <a:r>
              <a:rPr lang="en-US" sz="1400" dirty="0" smtClean="0"/>
              <a:t>“Psychotherapy </a:t>
            </a:r>
            <a:r>
              <a:rPr lang="en-US" sz="1400" dirty="0"/>
              <a:t>notes means notes recorded (in any medium) by a health care provider who is a mental health professional documenting or analyzing the contents of conversation during a private counseling session or a group, joint, or family counseling session and that are separated from the rest of the individual's medical record. Psychotherapy notes excludes medication prescription and monitoring, counseling session start and stop times, the modalities and frequencies of treatment furnished, results of clinical tests, and any summary of the following items: Diagnosis, functional status, the treatment plan, symptoms, prognosis, and progress to date</a:t>
            </a:r>
            <a:r>
              <a:rPr lang="en-US" sz="1400" dirty="0" smtClean="0"/>
              <a:t>.” 45 C.F.R. </a:t>
            </a:r>
            <a:r>
              <a:rPr lang="en-US" sz="1400" dirty="0" smtClean="0">
                <a:latin typeface="Century Gothic" panose="020B0502020202020204" pitchFamily="34" charset="0"/>
              </a:rPr>
              <a:t>§ 164.501.</a:t>
            </a:r>
            <a:endParaRPr lang="en-US" sz="1400" dirty="0"/>
          </a:p>
          <a:p>
            <a:r>
              <a:rPr lang="en-US" b="1" dirty="0" smtClean="0">
                <a:latin typeface="Century Gothic" panose="020B0502020202020204" pitchFamily="34" charset="0"/>
              </a:rPr>
              <a:t>Public Health Reporting</a:t>
            </a:r>
            <a:r>
              <a:rPr lang="en-US" dirty="0" smtClean="0">
                <a:latin typeface="Century Gothic" panose="020B0502020202020204" pitchFamily="34" charset="0"/>
              </a:rPr>
              <a:t>: Allows sharing of PHI with public health authorities authorized by law to receive the PHI for the public health reporting, surveillance, investigations and interventions. </a:t>
            </a:r>
            <a:r>
              <a:rPr lang="en-US" dirty="0"/>
              <a:t>45 C.F.R. </a:t>
            </a:r>
            <a:r>
              <a:rPr lang="en-US" dirty="0">
                <a:latin typeface="Century Gothic" panose="020B0502020202020204" pitchFamily="34" charset="0"/>
              </a:rPr>
              <a:t>§ </a:t>
            </a:r>
            <a:r>
              <a:rPr lang="en-US" dirty="0" smtClean="0">
                <a:latin typeface="Century Gothic" panose="020B0502020202020204" pitchFamily="34" charset="0"/>
              </a:rPr>
              <a:t>164.512(b).</a:t>
            </a:r>
          </a:p>
          <a:p>
            <a:r>
              <a:rPr lang="en-US" b="1" dirty="0" smtClean="0">
                <a:latin typeface="Century Gothic" panose="020B0502020202020204" pitchFamily="34" charset="0"/>
              </a:rPr>
              <a:t>As Required by Law</a:t>
            </a:r>
            <a:r>
              <a:rPr lang="en-US" dirty="0" smtClean="0">
                <a:latin typeface="Century Gothic" panose="020B0502020202020204" pitchFamily="34" charset="0"/>
              </a:rPr>
              <a:t>: Allows sharing of PHI to the extent required by law. 45 C.F.R. § 164.512(a)(1). </a:t>
            </a:r>
            <a:endParaRPr lang="en-US" b="1" dirty="0" smtClean="0">
              <a:latin typeface="Century Gothic" panose="020B0502020202020204" pitchFamily="34" charset="0"/>
            </a:endParaRPr>
          </a:p>
        </p:txBody>
      </p:sp>
    </p:spTree>
    <p:extLst>
      <p:ext uri="{BB962C8B-B14F-4D97-AF65-F5344CB8AC3E}">
        <p14:creationId xmlns:p14="http://schemas.microsoft.com/office/powerpoint/2010/main" val="39614861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Confidentiality of Substance Use Disorder Patient Records (1/3) </a:t>
            </a:r>
            <a:endParaRPr lang="en-US" dirty="0"/>
          </a:p>
        </p:txBody>
      </p:sp>
      <p:sp>
        <p:nvSpPr>
          <p:cNvPr id="3" name="Content Placeholder 2"/>
          <p:cNvSpPr>
            <a:spLocks noGrp="1"/>
          </p:cNvSpPr>
          <p:nvPr>
            <p:ph idx="1"/>
          </p:nvPr>
        </p:nvSpPr>
        <p:spPr>
          <a:xfrm>
            <a:off x="352539" y="3013081"/>
            <a:ext cx="11655846" cy="4004664"/>
          </a:xfrm>
        </p:spPr>
        <p:txBody>
          <a:bodyPr>
            <a:normAutofit fontScale="85000" lnSpcReduction="20000"/>
          </a:bodyPr>
          <a:lstStyle/>
          <a:p>
            <a:r>
              <a:rPr lang="en-US" sz="2000" b="1" dirty="0"/>
              <a:t>42 C.F.R. Part 2 </a:t>
            </a:r>
            <a:r>
              <a:rPr lang="en-US" sz="2000" b="1" dirty="0" smtClean="0"/>
              <a:t>creates </a:t>
            </a:r>
            <a:r>
              <a:rPr lang="en-US" sz="2000" b="1" dirty="0"/>
              <a:t>barriers to the sharing of health information to monitor the opioid epidemic and to treat patients struggling with addiction</a:t>
            </a:r>
            <a:r>
              <a:rPr lang="en-US" sz="2000" b="1" dirty="0" smtClean="0"/>
              <a:t>.</a:t>
            </a:r>
          </a:p>
          <a:p>
            <a:pPr marL="0" indent="0">
              <a:buNone/>
            </a:pPr>
            <a:endParaRPr lang="en-US" sz="2000" b="1" dirty="0"/>
          </a:p>
          <a:p>
            <a:r>
              <a:rPr lang="en-US" sz="2000" b="1" dirty="0"/>
              <a:t>Purpose</a:t>
            </a:r>
            <a:r>
              <a:rPr lang="en-US" sz="2000" dirty="0"/>
              <a:t>: </a:t>
            </a:r>
            <a:r>
              <a:rPr lang="en-US" sz="1500" dirty="0" smtClean="0"/>
              <a:t>“The </a:t>
            </a:r>
            <a:r>
              <a:rPr lang="en-US" sz="1500" dirty="0"/>
              <a:t>laws and regulations governing the confidentiality of substance use disorder records were written out of great concern about the potential use of substance use disorder information against individuals, causing individuals with substance use disorders not to seek needed treatment. The disclosure of records of individuals with substance use disorders has the potential to lead to a host of negative consequences, including: Loss of employment, loss of housing, loss of child custody, discrimination by medical professionals and insurers, arrest, prosecution, and incarceration. The purpose of the regulations at title 42 of the Code of Federal Regulations (CFR) part 2 (42 CFR part 2) is to ensure that a patient receiving treatment for a substance use disorder in a part 2 program is not made more vulnerable by reason of the availability of their patient record than an individual with a substance use disorder who does not seek treatment. </a:t>
            </a:r>
            <a:r>
              <a:rPr lang="en-US" sz="1500" dirty="0" smtClean="0"/>
              <a:t>“ 82 Fed. Reg. 6052, at 6053 (Feb. 17, 2017).</a:t>
            </a:r>
          </a:p>
          <a:p>
            <a:pPr marL="0" indent="0">
              <a:buNone/>
            </a:pPr>
            <a:endParaRPr lang="en-US" sz="2000" dirty="0"/>
          </a:p>
          <a:p>
            <a:r>
              <a:rPr lang="en-US" sz="2000" b="1" dirty="0" smtClean="0"/>
              <a:t>Applicability</a:t>
            </a:r>
            <a:r>
              <a:rPr lang="en-US" sz="2000" dirty="0" smtClean="0"/>
              <a:t>: applies to Part 2 Information held by Part 2 Programs and “other lawful holders” of Part 2 Information</a:t>
            </a:r>
          </a:p>
          <a:p>
            <a:pPr marL="0" indent="0">
              <a:buNone/>
            </a:pPr>
            <a:endParaRPr lang="en-US" sz="2000" dirty="0" smtClean="0"/>
          </a:p>
          <a:p>
            <a:r>
              <a:rPr lang="en-US" sz="2000" b="1" dirty="0" smtClean="0"/>
              <a:t>Criminal Penalties for Violations</a:t>
            </a:r>
          </a:p>
          <a:p>
            <a:pPr lvl="2"/>
            <a:endParaRPr lang="en-US" b="1" dirty="0"/>
          </a:p>
          <a:p>
            <a:endParaRPr lang="en-US" dirty="0"/>
          </a:p>
          <a:p>
            <a:endParaRPr lang="en-US" dirty="0" smtClean="0"/>
          </a:p>
          <a:p>
            <a:endParaRPr lang="en-US" b="1" dirty="0"/>
          </a:p>
          <a:p>
            <a:pPr marL="0" indent="0">
              <a:buNone/>
            </a:pPr>
            <a:endParaRPr lang="en-US" dirty="0"/>
          </a:p>
        </p:txBody>
      </p:sp>
      <p:sp>
        <p:nvSpPr>
          <p:cNvPr id="4" name="TextBox 3"/>
          <p:cNvSpPr txBox="1"/>
          <p:nvPr/>
        </p:nvSpPr>
        <p:spPr>
          <a:xfrm>
            <a:off x="810000" y="1417638"/>
            <a:ext cx="3717684" cy="338554"/>
          </a:xfrm>
          <a:prstGeom prst="rect">
            <a:avLst/>
          </a:prstGeom>
          <a:noFill/>
        </p:spPr>
        <p:txBody>
          <a:bodyPr wrap="none" rtlCol="0">
            <a:spAutoFit/>
          </a:bodyPr>
          <a:lstStyle/>
          <a:p>
            <a:r>
              <a:rPr lang="en-US" sz="1600" b="1" dirty="0" smtClean="0"/>
              <a:t>42 U.S.C. </a:t>
            </a:r>
            <a:r>
              <a:rPr lang="en-US" sz="1600" b="1" dirty="0" smtClean="0">
                <a:latin typeface="Century Gothic" panose="020B0502020202020204" pitchFamily="34" charset="0"/>
              </a:rPr>
              <a:t>§ 290dd-2; 42 C.F.R. Part 2</a:t>
            </a:r>
            <a:r>
              <a:rPr lang="en-US" sz="1600" b="1" dirty="0" smtClean="0"/>
              <a:t> </a:t>
            </a:r>
            <a:endParaRPr lang="en-US" sz="1600" b="1" dirty="0"/>
          </a:p>
        </p:txBody>
      </p:sp>
    </p:spTree>
    <p:extLst>
      <p:ext uri="{BB962C8B-B14F-4D97-AF65-F5344CB8AC3E}">
        <p14:creationId xmlns:p14="http://schemas.microsoft.com/office/powerpoint/2010/main" val="39382814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Confidentiality of Substance Use Disorder Patient Records </a:t>
            </a:r>
            <a:r>
              <a:rPr lang="en-US" dirty="0" smtClean="0"/>
              <a:t>(2/3)</a:t>
            </a:r>
            <a:endParaRPr lang="en-US" dirty="0"/>
          </a:p>
        </p:txBody>
      </p:sp>
      <p:sp>
        <p:nvSpPr>
          <p:cNvPr id="3" name="Content Placeholder 2"/>
          <p:cNvSpPr>
            <a:spLocks noGrp="1"/>
          </p:cNvSpPr>
          <p:nvPr>
            <p:ph idx="1"/>
          </p:nvPr>
        </p:nvSpPr>
        <p:spPr>
          <a:xfrm>
            <a:off x="253387" y="2324559"/>
            <a:ext cx="11435509" cy="4340646"/>
          </a:xfrm>
        </p:spPr>
        <p:txBody>
          <a:bodyPr>
            <a:normAutofit fontScale="92500" lnSpcReduction="20000"/>
          </a:bodyPr>
          <a:lstStyle/>
          <a:p>
            <a:r>
              <a:rPr lang="en-US" b="1" dirty="0"/>
              <a:t>Part 2 Information</a:t>
            </a:r>
            <a:r>
              <a:rPr lang="en-US" dirty="0"/>
              <a:t>: (1) PHI that identifies a person as a substance abuser; AND (2) Is obtained by a Part 2 Program</a:t>
            </a:r>
            <a:r>
              <a:rPr lang="en-US" dirty="0" smtClean="0"/>
              <a:t>.</a:t>
            </a:r>
            <a:endParaRPr lang="en-US" dirty="0"/>
          </a:p>
          <a:p>
            <a:r>
              <a:rPr lang="en-US" b="1" dirty="0"/>
              <a:t>Part 2 Program</a:t>
            </a:r>
            <a:endParaRPr lang="en-US" dirty="0"/>
          </a:p>
          <a:p>
            <a:pPr lvl="1"/>
            <a:r>
              <a:rPr lang="en-US" dirty="0"/>
              <a:t>An individual or entity (including a unit within a general medical facility) who holds itself out as providing substance use disorder (</a:t>
            </a:r>
            <a:r>
              <a:rPr lang="en-US" dirty="0" err="1"/>
              <a:t>SUD</a:t>
            </a:r>
            <a:r>
              <a:rPr lang="en-US" dirty="0"/>
              <a:t>) diagnosis, treatment, or referral for treatment, or medical personnel in a general medical facility whose primary function is to provide these services and are identified as such providers; and</a:t>
            </a:r>
          </a:p>
          <a:p>
            <a:pPr lvl="1"/>
            <a:r>
              <a:rPr lang="en-US" dirty="0"/>
              <a:t>Is federally assisted (</a:t>
            </a:r>
            <a:r>
              <a:rPr lang="en-US" i="1" dirty="0"/>
              <a:t>e.g.</a:t>
            </a:r>
            <a:r>
              <a:rPr lang="en-US" dirty="0"/>
              <a:t>, is contracted with the federal government, licensed by the federal government to provide </a:t>
            </a:r>
            <a:r>
              <a:rPr lang="en-US" dirty="0" err="1"/>
              <a:t>SUD</a:t>
            </a:r>
            <a:r>
              <a:rPr lang="en-US" dirty="0"/>
              <a:t> </a:t>
            </a:r>
            <a:r>
              <a:rPr lang="en-US" dirty="0" smtClean="0"/>
              <a:t>treatment, </a:t>
            </a:r>
            <a:r>
              <a:rPr lang="en-US" dirty="0"/>
              <a:t>receives any federal </a:t>
            </a:r>
            <a:r>
              <a:rPr lang="en-US" dirty="0" smtClean="0"/>
              <a:t>funds such as Medicaid/Medicare, </a:t>
            </a:r>
            <a:r>
              <a:rPr lang="en-US" dirty="0"/>
              <a:t>or is a 501(c)(3) non-profit).  </a:t>
            </a:r>
          </a:p>
          <a:p>
            <a:r>
              <a:rPr lang="en-US" b="1" dirty="0" smtClean="0"/>
              <a:t>Other Lawful Holders</a:t>
            </a:r>
          </a:p>
          <a:p>
            <a:pPr lvl="1"/>
            <a:r>
              <a:rPr lang="en-US" dirty="0"/>
              <a:t>Third Party </a:t>
            </a:r>
            <a:r>
              <a:rPr lang="en-US" dirty="0" smtClean="0"/>
              <a:t>Payors (</a:t>
            </a:r>
            <a:r>
              <a:rPr lang="en-US" i="1" dirty="0" smtClean="0"/>
              <a:t>e.g.</a:t>
            </a:r>
            <a:r>
              <a:rPr lang="en-US" dirty="0" smtClean="0"/>
              <a:t>, health plans)</a:t>
            </a:r>
            <a:endParaRPr lang="en-US" dirty="0"/>
          </a:p>
          <a:p>
            <a:pPr lvl="1"/>
            <a:r>
              <a:rPr lang="en-US" dirty="0"/>
              <a:t>Entities that have direct administrative control over the Part 2 </a:t>
            </a:r>
            <a:r>
              <a:rPr lang="en-US" dirty="0" smtClean="0"/>
              <a:t>Program </a:t>
            </a:r>
            <a:r>
              <a:rPr lang="en-US" dirty="0"/>
              <a:t>(</a:t>
            </a:r>
            <a:r>
              <a:rPr lang="en-US" i="1" dirty="0"/>
              <a:t>e.g.</a:t>
            </a:r>
            <a:r>
              <a:rPr lang="en-US" dirty="0"/>
              <a:t>, a general medical facility in which a </a:t>
            </a:r>
            <a:r>
              <a:rPr lang="en-US" dirty="0" err="1" smtClean="0"/>
              <a:t>SUD</a:t>
            </a:r>
            <a:r>
              <a:rPr lang="en-US" dirty="0" smtClean="0"/>
              <a:t> treatment </a:t>
            </a:r>
            <a:r>
              <a:rPr lang="en-US" dirty="0"/>
              <a:t>unit is located)</a:t>
            </a:r>
          </a:p>
          <a:p>
            <a:pPr lvl="1"/>
            <a:r>
              <a:rPr lang="en-US" dirty="0"/>
              <a:t>Consent recipients who receive the Part 2 information with the prohibition on re-disclosure notice</a:t>
            </a:r>
          </a:p>
          <a:p>
            <a:pPr lvl="1"/>
            <a:r>
              <a:rPr lang="en-US" dirty="0" smtClean="0"/>
              <a:t>Contractors of Part 2 Programs (called Qualified Service Organizations or </a:t>
            </a:r>
            <a:r>
              <a:rPr lang="en-US" dirty="0" err="1" smtClean="0"/>
              <a:t>QSO</a:t>
            </a:r>
            <a:r>
              <a:rPr lang="en-US" dirty="0" smtClean="0"/>
              <a:t>) and contractors of other lawful holders that are consent recipients</a:t>
            </a:r>
            <a:endParaRPr lang="en-US" dirty="0"/>
          </a:p>
          <a:p>
            <a:pPr lvl="1"/>
            <a:r>
              <a:rPr lang="en-US" dirty="0"/>
              <a:t>Researchers and auditors who receive Part 2 information without patient </a:t>
            </a:r>
            <a:r>
              <a:rPr lang="en-US" dirty="0" smtClean="0"/>
              <a:t>consent</a:t>
            </a:r>
            <a:endParaRPr lang="en-US" b="1" dirty="0"/>
          </a:p>
          <a:p>
            <a:endParaRPr lang="en-US" dirty="0"/>
          </a:p>
        </p:txBody>
      </p:sp>
    </p:spTree>
    <p:extLst>
      <p:ext uri="{BB962C8B-B14F-4D97-AF65-F5344CB8AC3E}">
        <p14:creationId xmlns:p14="http://schemas.microsoft.com/office/powerpoint/2010/main" val="34142808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Confidentiality of Substance Use Disorder Patient Records </a:t>
            </a:r>
            <a:r>
              <a:rPr lang="en-US" dirty="0" smtClean="0"/>
              <a:t>(3/3</a:t>
            </a:r>
            <a:r>
              <a:rPr lang="en-US" dirty="0"/>
              <a:t>)</a:t>
            </a:r>
          </a:p>
        </p:txBody>
      </p:sp>
      <p:sp>
        <p:nvSpPr>
          <p:cNvPr id="3" name="Content Placeholder 2"/>
          <p:cNvSpPr>
            <a:spLocks noGrp="1"/>
          </p:cNvSpPr>
          <p:nvPr>
            <p:ph idx="1"/>
          </p:nvPr>
        </p:nvSpPr>
        <p:spPr>
          <a:xfrm>
            <a:off x="440675" y="2222287"/>
            <a:ext cx="10932611" cy="4222580"/>
          </a:xfrm>
        </p:spPr>
        <p:txBody>
          <a:bodyPr>
            <a:normAutofit lnSpcReduction="10000"/>
          </a:bodyPr>
          <a:lstStyle/>
          <a:p>
            <a:r>
              <a:rPr lang="en-US" b="1" dirty="0" smtClean="0"/>
              <a:t>Rule of Thumb</a:t>
            </a:r>
            <a:r>
              <a:rPr lang="en-US" dirty="0" smtClean="0"/>
              <a:t>: Patient consent is required for the disclosure, unless an exception applies.</a:t>
            </a:r>
          </a:p>
          <a:p>
            <a:r>
              <a:rPr lang="en-US" b="1" dirty="0" smtClean="0"/>
              <a:t>Exceptions</a:t>
            </a:r>
            <a:r>
              <a:rPr lang="en-US" dirty="0" smtClean="0"/>
              <a:t>:</a:t>
            </a:r>
          </a:p>
          <a:p>
            <a:pPr lvl="1"/>
            <a:r>
              <a:rPr lang="en-US" dirty="0" smtClean="0"/>
              <a:t>Medical emergency</a:t>
            </a:r>
            <a:endParaRPr lang="en-US" dirty="0"/>
          </a:p>
          <a:p>
            <a:pPr lvl="1"/>
            <a:r>
              <a:rPr lang="en-US" dirty="0" smtClean="0"/>
              <a:t>Research, audit </a:t>
            </a:r>
            <a:r>
              <a:rPr lang="en-US" dirty="0"/>
              <a:t>and </a:t>
            </a:r>
            <a:r>
              <a:rPr lang="en-US" dirty="0" smtClean="0"/>
              <a:t>evaluations</a:t>
            </a:r>
          </a:p>
          <a:p>
            <a:pPr lvl="1"/>
            <a:r>
              <a:rPr lang="en-US" dirty="0" smtClean="0"/>
              <a:t>Court order with subpoena.</a:t>
            </a:r>
            <a:endParaRPr lang="en-US" dirty="0"/>
          </a:p>
          <a:p>
            <a:pPr lvl="1"/>
            <a:r>
              <a:rPr lang="en-US" dirty="0"/>
              <a:t>Direct administrative </a:t>
            </a:r>
            <a:r>
              <a:rPr lang="en-US" dirty="0" smtClean="0"/>
              <a:t>controls</a:t>
            </a:r>
          </a:p>
          <a:p>
            <a:pPr lvl="1"/>
            <a:r>
              <a:rPr lang="en-US" dirty="0" smtClean="0"/>
              <a:t>Qualified service organizations </a:t>
            </a:r>
            <a:r>
              <a:rPr lang="en-US" dirty="0"/>
              <a:t>(QSOs</a:t>
            </a:r>
            <a:r>
              <a:rPr lang="en-US" dirty="0" smtClean="0"/>
              <a:t>), contractors of other lawful holders that are consent recipients, and </a:t>
            </a:r>
            <a:r>
              <a:rPr lang="en-US" dirty="0"/>
              <a:t>their </a:t>
            </a:r>
            <a:r>
              <a:rPr lang="en-US" dirty="0" smtClean="0"/>
              <a:t>subcontractors. </a:t>
            </a:r>
            <a:endParaRPr lang="en-US" dirty="0"/>
          </a:p>
          <a:p>
            <a:pPr lvl="1"/>
            <a:r>
              <a:rPr lang="en-US" dirty="0"/>
              <a:t>Child </a:t>
            </a:r>
            <a:r>
              <a:rPr lang="en-US" dirty="0" smtClean="0"/>
              <a:t>abuse/neglect.</a:t>
            </a:r>
            <a:endParaRPr lang="en-US" dirty="0"/>
          </a:p>
          <a:p>
            <a:pPr lvl="1"/>
            <a:r>
              <a:rPr lang="en-US" dirty="0"/>
              <a:t>Cause of </a:t>
            </a:r>
            <a:r>
              <a:rPr lang="en-US" dirty="0" smtClean="0"/>
              <a:t>death.</a:t>
            </a:r>
          </a:p>
          <a:p>
            <a:pPr lvl="1"/>
            <a:r>
              <a:rPr lang="en-US" dirty="0" smtClean="0"/>
              <a:t>Crimes on Part 2 Program premises, against Part 2 Program personnel, or the threat thereof</a:t>
            </a:r>
          </a:p>
          <a:p>
            <a:r>
              <a:rPr lang="en-US" b="1" dirty="0" smtClean="0"/>
              <a:t>Patient Consent Requirements</a:t>
            </a:r>
            <a:r>
              <a:rPr lang="en-US" dirty="0" smtClean="0"/>
              <a:t>: complex and difficult to implement</a:t>
            </a:r>
            <a:endParaRPr lang="en-US" b="1" dirty="0"/>
          </a:p>
          <a:p>
            <a:pPr marL="457200" lvl="1" indent="0">
              <a:buNone/>
            </a:pPr>
            <a:endParaRPr lang="en-US" dirty="0"/>
          </a:p>
        </p:txBody>
      </p:sp>
    </p:spTree>
    <p:extLst>
      <p:ext uri="{BB962C8B-B14F-4D97-AF65-F5344CB8AC3E}">
        <p14:creationId xmlns:p14="http://schemas.microsoft.com/office/powerpoint/2010/main" val="1378307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a:bodyPr>
          <a:lstStyle/>
          <a:p>
            <a:r>
              <a:rPr lang="en-US" sz="2400" dirty="0" smtClean="0"/>
              <a:t>Introduction: the opioid epidemic at the state and national level</a:t>
            </a:r>
          </a:p>
          <a:p>
            <a:r>
              <a:rPr lang="en-US" sz="2400" smtClean="0"/>
              <a:t>Licensing laws and </a:t>
            </a:r>
            <a:r>
              <a:rPr lang="en-US" sz="2400" dirty="0" smtClean="0"/>
              <a:t>regulations</a:t>
            </a:r>
          </a:p>
          <a:p>
            <a:r>
              <a:rPr lang="en-US" sz="2400" dirty="0" smtClean="0"/>
              <a:t>Opioid prescribing and treatment laws and regulations</a:t>
            </a:r>
          </a:p>
          <a:p>
            <a:r>
              <a:rPr lang="en-US" sz="2400" dirty="0" smtClean="0"/>
              <a:t>Privacy laws and regulations</a:t>
            </a:r>
            <a:endParaRPr lang="en-US" sz="2400" dirty="0"/>
          </a:p>
        </p:txBody>
      </p:sp>
    </p:spTree>
    <p:extLst>
      <p:ext uri="{BB962C8B-B14F-4D97-AF65-F5344CB8AC3E}">
        <p14:creationId xmlns:p14="http://schemas.microsoft.com/office/powerpoint/2010/main" val="56905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Opioid Epidemic Nationally</a:t>
            </a:r>
            <a:endParaRPr lang="en-US" dirty="0"/>
          </a:p>
        </p:txBody>
      </p:sp>
      <p:pic>
        <p:nvPicPr>
          <p:cNvPr id="6" name="Content Placeholder 5" descr="Screen Clipping"/>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21185" y="2336220"/>
            <a:ext cx="6202974" cy="4177370"/>
          </a:xfrm>
        </p:spPr>
      </p:pic>
      <p:pic>
        <p:nvPicPr>
          <p:cNvPr id="7" name="Picture 6"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55884" y="2073149"/>
            <a:ext cx="5504762" cy="4703513"/>
          </a:xfrm>
          <a:prstGeom prst="rect">
            <a:avLst/>
          </a:prstGeom>
        </p:spPr>
      </p:pic>
      <p:sp>
        <p:nvSpPr>
          <p:cNvPr id="8" name="TextBox 7"/>
          <p:cNvSpPr txBox="1"/>
          <p:nvPr/>
        </p:nvSpPr>
        <p:spPr>
          <a:xfrm>
            <a:off x="121185" y="6591996"/>
            <a:ext cx="4794902" cy="276999"/>
          </a:xfrm>
          <a:prstGeom prst="rect">
            <a:avLst/>
          </a:prstGeom>
          <a:noFill/>
        </p:spPr>
        <p:txBody>
          <a:bodyPr wrap="none" rtlCol="0">
            <a:spAutoFit/>
          </a:bodyPr>
          <a:lstStyle/>
          <a:p>
            <a:r>
              <a:rPr lang="en-US" sz="1200" dirty="0"/>
              <a:t>CDC, </a:t>
            </a:r>
            <a:r>
              <a:rPr lang="en-US" sz="1200" dirty="0">
                <a:hlinkClick r:id="rId5"/>
              </a:rPr>
              <a:t>https://</a:t>
            </a:r>
            <a:r>
              <a:rPr lang="en-US" sz="1200" dirty="0" smtClean="0">
                <a:hlinkClick r:id="rId5"/>
              </a:rPr>
              <a:t>www.cdc.gov/drugoverdose/data/analysis.html</a:t>
            </a:r>
            <a:r>
              <a:rPr lang="en-US" sz="1200" dirty="0" smtClean="0"/>
              <a:t> </a:t>
            </a:r>
            <a:endParaRPr lang="en-US" sz="1200" dirty="0"/>
          </a:p>
        </p:txBody>
      </p:sp>
    </p:spTree>
    <p:extLst>
      <p:ext uri="{BB962C8B-B14F-4D97-AF65-F5344CB8AC3E}">
        <p14:creationId xmlns:p14="http://schemas.microsoft.com/office/powerpoint/2010/main" val="129515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Opioid Epidemic at Home</a:t>
            </a:r>
            <a:endParaRPr lang="en-US" dirty="0"/>
          </a:p>
        </p:txBody>
      </p:sp>
      <p:pic>
        <p:nvPicPr>
          <p:cNvPr id="4" name="Content Placeholder 3" descr="Screen Clipping"/>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70506" y="2332669"/>
            <a:ext cx="5191218" cy="4046097"/>
          </a:xfrm>
        </p:spPr>
      </p:pic>
      <p:pic>
        <p:nvPicPr>
          <p:cNvPr id="5" name="Picture 4"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28772" y="1965160"/>
            <a:ext cx="5951904" cy="4545809"/>
          </a:xfrm>
          <a:prstGeom prst="rect">
            <a:avLst/>
          </a:prstGeom>
        </p:spPr>
      </p:pic>
      <p:sp>
        <p:nvSpPr>
          <p:cNvPr id="6" name="TextBox 5"/>
          <p:cNvSpPr txBox="1"/>
          <p:nvPr/>
        </p:nvSpPr>
        <p:spPr>
          <a:xfrm>
            <a:off x="77118" y="6510969"/>
            <a:ext cx="12325455" cy="276999"/>
          </a:xfrm>
          <a:prstGeom prst="rect">
            <a:avLst/>
          </a:prstGeom>
          <a:noFill/>
        </p:spPr>
        <p:txBody>
          <a:bodyPr wrap="square" rtlCol="0">
            <a:spAutoFit/>
          </a:bodyPr>
          <a:lstStyle/>
          <a:p>
            <a:r>
              <a:rPr lang="en-US" sz="1200" dirty="0"/>
              <a:t>ADHS, </a:t>
            </a:r>
            <a:r>
              <a:rPr lang="en-US" sz="1200" dirty="0">
                <a:hlinkClick r:id="rId5"/>
              </a:rPr>
              <a:t>http://</a:t>
            </a:r>
            <a:r>
              <a:rPr lang="en-US" sz="1200" dirty="0" smtClean="0">
                <a:hlinkClick r:id="rId5"/>
              </a:rPr>
              <a:t>www.azdhs.gov/documents/prevention/womens-childrens-health/injury-prevention/opioid-prevention/opioid-report.pdf</a:t>
            </a:r>
            <a:r>
              <a:rPr lang="en-US" sz="1200" dirty="0" smtClean="0"/>
              <a:t> (June 15-Feb. 15, 2018)</a:t>
            </a:r>
            <a:endParaRPr lang="en-US" sz="1200" dirty="0"/>
          </a:p>
        </p:txBody>
      </p:sp>
    </p:spTree>
    <p:extLst>
      <p:ext uri="{BB962C8B-B14F-4D97-AF65-F5344CB8AC3E}">
        <p14:creationId xmlns:p14="http://schemas.microsoft.com/office/powerpoint/2010/main" val="3921099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Arizona Leads the Way</a:t>
            </a:r>
            <a:endParaRPr lang="en-US" dirty="0"/>
          </a:p>
        </p:txBody>
      </p:sp>
      <p:sp>
        <p:nvSpPr>
          <p:cNvPr id="3" name="Content Placeholder 2"/>
          <p:cNvSpPr>
            <a:spLocks noGrp="1"/>
          </p:cNvSpPr>
          <p:nvPr>
            <p:ph idx="1"/>
          </p:nvPr>
        </p:nvSpPr>
        <p:spPr>
          <a:xfrm>
            <a:off x="110169" y="2082188"/>
            <a:ext cx="11953301" cy="4775811"/>
          </a:xfrm>
        </p:spPr>
        <p:txBody>
          <a:bodyPr>
            <a:normAutofit/>
          </a:bodyPr>
          <a:lstStyle/>
          <a:p>
            <a:r>
              <a:rPr lang="en-US" dirty="0" smtClean="0"/>
              <a:t>Governor Ducey declares a State of Emergency due to the opioid overdose epidemic (Jan. 5, 2017).</a:t>
            </a:r>
          </a:p>
          <a:p>
            <a:pPr lvl="1"/>
            <a:r>
              <a:rPr lang="en-US" dirty="0" smtClean="0"/>
              <a:t>Enhanced Surveillance Advisory (June 13 - Oct. 9, 2017).  </a:t>
            </a:r>
            <a:r>
              <a:rPr lang="en-US" sz="1200" dirty="0" smtClean="0"/>
              <a:t>Authority: Executive Order 2017-04; Executive Order 2017-05; A.R.S. </a:t>
            </a:r>
            <a:r>
              <a:rPr lang="en-US" sz="1200" dirty="0" smtClean="0">
                <a:latin typeface="Century Gothic" panose="020B0502020202020204" pitchFamily="34" charset="0"/>
              </a:rPr>
              <a:t>§ 36-782 </a:t>
            </a:r>
            <a:r>
              <a:rPr lang="en-US" sz="1200" i="1" dirty="0" smtClean="0">
                <a:latin typeface="Century Gothic" panose="020B0502020202020204" pitchFamily="34" charset="0"/>
              </a:rPr>
              <a:t>et seq.</a:t>
            </a:r>
            <a:endParaRPr lang="en-US" sz="1200" i="1" dirty="0">
              <a:latin typeface="Century Gothic" panose="020B0502020202020204" pitchFamily="34" charset="0"/>
            </a:endParaRPr>
          </a:p>
          <a:p>
            <a:r>
              <a:rPr lang="en-US" dirty="0" smtClean="0">
                <a:latin typeface="Century Gothic" panose="020B0502020202020204" pitchFamily="34" charset="0"/>
              </a:rPr>
              <a:t>ADHS issues emergency rules for opioid prescribing/treatment &amp; reporting in July and September, 2017.  </a:t>
            </a:r>
          </a:p>
          <a:p>
            <a:r>
              <a:rPr lang="en-US" dirty="0" smtClean="0">
                <a:latin typeface="Century Gothic" panose="020B0502020202020204" pitchFamily="34" charset="0"/>
              </a:rPr>
              <a:t>ADHS introduces proposed regulations for opioid prescribing </a:t>
            </a:r>
            <a:r>
              <a:rPr lang="en-US" dirty="0">
                <a:latin typeface="Century Gothic" panose="020B0502020202020204" pitchFamily="34" charset="0"/>
              </a:rPr>
              <a:t>&amp; treatment, </a:t>
            </a:r>
            <a:r>
              <a:rPr lang="en-US" sz="1200" dirty="0">
                <a:latin typeface="Century Gothic" panose="020B0502020202020204" pitchFamily="34" charset="0"/>
              </a:rPr>
              <a:t>http://apps.azsos.gov/public_services/register/2017/46/04_proposed.pdf </a:t>
            </a:r>
            <a:r>
              <a:rPr lang="en-US" sz="1200" dirty="0" smtClean="0">
                <a:latin typeface="Century Gothic" panose="020B0502020202020204" pitchFamily="34" charset="0"/>
              </a:rPr>
              <a:t> </a:t>
            </a:r>
            <a:r>
              <a:rPr lang="en-US" b="1" dirty="0">
                <a:solidFill>
                  <a:srgbClr val="FF0000"/>
                </a:solidFill>
                <a:latin typeface="Century Gothic" panose="020B0502020202020204" pitchFamily="34" charset="0"/>
              </a:rPr>
              <a:t>(MORE ON THIS AHEAD</a:t>
            </a:r>
            <a:r>
              <a:rPr lang="en-US" b="1" dirty="0" smtClean="0">
                <a:solidFill>
                  <a:srgbClr val="FF0000"/>
                </a:solidFill>
                <a:latin typeface="Century Gothic" panose="020B0502020202020204" pitchFamily="34" charset="0"/>
              </a:rPr>
              <a:t>!)</a:t>
            </a:r>
            <a:endParaRPr lang="en-US" dirty="0">
              <a:latin typeface="Century Gothic" panose="020B0502020202020204" pitchFamily="34" charset="0"/>
            </a:endParaRPr>
          </a:p>
          <a:p>
            <a:r>
              <a:rPr lang="en-US" dirty="0" smtClean="0">
                <a:latin typeface="Century Gothic" panose="020B0502020202020204" pitchFamily="34" charset="0"/>
              </a:rPr>
              <a:t>ADHS publishes voluntary Arizona Opioid </a:t>
            </a:r>
            <a:r>
              <a:rPr lang="en-US" dirty="0">
                <a:latin typeface="Century Gothic" panose="020B0502020202020204" pitchFamily="34" charset="0"/>
              </a:rPr>
              <a:t>Prescribing Guidelines, </a:t>
            </a:r>
            <a:r>
              <a:rPr lang="en-US" sz="1200" dirty="0">
                <a:latin typeface="Century Gothic" panose="020B0502020202020204" pitchFamily="34" charset="0"/>
                <a:hlinkClick r:id="rId3"/>
              </a:rPr>
              <a:t>http://</a:t>
            </a:r>
            <a:r>
              <a:rPr lang="en-US" sz="1200" dirty="0" smtClean="0">
                <a:latin typeface="Century Gothic" panose="020B0502020202020204" pitchFamily="34" charset="0"/>
                <a:hlinkClick r:id="rId3"/>
              </a:rPr>
              <a:t>www.azdhs.gov/documents/audiences/clinicians/clinical-guidelines-recommendations/prescribing-guidelines/draft-opioid-prescribing-guidelines.pdf</a:t>
            </a:r>
            <a:endParaRPr lang="en-US" sz="1200" dirty="0" smtClean="0">
              <a:latin typeface="Century Gothic" panose="020B0502020202020204" pitchFamily="34" charset="0"/>
            </a:endParaRPr>
          </a:p>
          <a:p>
            <a:r>
              <a:rPr lang="en-US" dirty="0" smtClean="0">
                <a:latin typeface="Century Gothic" panose="020B0502020202020204" pitchFamily="34" charset="0"/>
              </a:rPr>
              <a:t>Governor Ducey signs the Opioid Epidemic Act of 2018 (Senate Bill 1001) on Jan. </a:t>
            </a:r>
            <a:r>
              <a:rPr lang="en-US" dirty="0">
                <a:latin typeface="Century Gothic" panose="020B0502020202020204" pitchFamily="34" charset="0"/>
              </a:rPr>
              <a:t>26, 2018, </a:t>
            </a:r>
            <a:r>
              <a:rPr lang="en-US" sz="1200" dirty="0">
                <a:latin typeface="Century Gothic" panose="020B0502020202020204" pitchFamily="34" charset="0"/>
                <a:hlinkClick r:id="rId4"/>
              </a:rPr>
              <a:t>https://</a:t>
            </a:r>
            <a:r>
              <a:rPr lang="en-US" sz="1200" dirty="0" smtClean="0">
                <a:latin typeface="Century Gothic" panose="020B0502020202020204" pitchFamily="34" charset="0"/>
                <a:hlinkClick r:id="rId4"/>
              </a:rPr>
              <a:t>www.azleg.gov/legtext/53leg/1S/laws/0001.htm</a:t>
            </a:r>
            <a:r>
              <a:rPr lang="en-US" sz="1200" dirty="0" smtClean="0">
                <a:latin typeface="Century Gothic" panose="020B0502020202020204" pitchFamily="34" charset="0"/>
              </a:rPr>
              <a:t> </a:t>
            </a:r>
            <a:r>
              <a:rPr lang="en-US" b="1" dirty="0" smtClean="0">
                <a:solidFill>
                  <a:srgbClr val="FF0000"/>
                </a:solidFill>
                <a:latin typeface="Century Gothic" panose="020B0502020202020204" pitchFamily="34" charset="0"/>
              </a:rPr>
              <a:t>(MORE ON THIS AHEAD!)</a:t>
            </a:r>
          </a:p>
          <a:p>
            <a:r>
              <a:rPr lang="en-US" dirty="0" smtClean="0">
                <a:latin typeface="Century Gothic" panose="020B0502020202020204" pitchFamily="34" charset="0"/>
              </a:rPr>
              <a:t>Summary of other </a:t>
            </a:r>
            <a:r>
              <a:rPr lang="en-US" dirty="0">
                <a:latin typeface="Century Gothic" panose="020B0502020202020204" pitchFamily="34" charset="0"/>
              </a:rPr>
              <a:t>state’s responses: </a:t>
            </a:r>
            <a:r>
              <a:rPr lang="en-US" sz="1200" dirty="0">
                <a:latin typeface="Century Gothic" panose="020B0502020202020204" pitchFamily="34" charset="0"/>
                <a:hlinkClick r:id="rId5"/>
              </a:rPr>
              <a:t>http://</a:t>
            </a:r>
            <a:r>
              <a:rPr lang="en-US" sz="1200" dirty="0" smtClean="0">
                <a:latin typeface="Century Gothic" panose="020B0502020202020204" pitchFamily="34" charset="0"/>
                <a:hlinkClick r:id="rId5"/>
              </a:rPr>
              <a:t>www.azdhs.gov/documents/prevention/womens-childrens-health/injury-prevention/opioid-prevention/50-state-review-printer-friendly.pdf</a:t>
            </a:r>
            <a:r>
              <a:rPr lang="en-US" sz="1200" dirty="0" smtClean="0">
                <a:latin typeface="Century Gothic" panose="020B0502020202020204" pitchFamily="34" charset="0"/>
              </a:rPr>
              <a:t> </a:t>
            </a:r>
            <a:endParaRPr lang="en-US" sz="1200" dirty="0"/>
          </a:p>
        </p:txBody>
      </p:sp>
    </p:spTree>
    <p:extLst>
      <p:ext uri="{BB962C8B-B14F-4D97-AF65-F5344CB8AC3E}">
        <p14:creationId xmlns:p14="http://schemas.microsoft.com/office/powerpoint/2010/main" val="1441136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National Response</a:t>
            </a:r>
            <a:endParaRPr lang="en-US" dirty="0"/>
          </a:p>
        </p:txBody>
      </p:sp>
      <p:sp>
        <p:nvSpPr>
          <p:cNvPr id="3" name="Content Placeholder 2"/>
          <p:cNvSpPr>
            <a:spLocks noGrp="1"/>
          </p:cNvSpPr>
          <p:nvPr>
            <p:ph idx="1"/>
          </p:nvPr>
        </p:nvSpPr>
        <p:spPr>
          <a:xfrm>
            <a:off x="451692" y="2222287"/>
            <a:ext cx="10921594" cy="4321732"/>
          </a:xfrm>
        </p:spPr>
        <p:txBody>
          <a:bodyPr>
            <a:normAutofit fontScale="92500"/>
          </a:bodyPr>
          <a:lstStyle/>
          <a:p>
            <a:endParaRPr lang="en-US" dirty="0" smtClean="0"/>
          </a:p>
          <a:p>
            <a:r>
              <a:rPr lang="en-US" dirty="0" smtClean="0"/>
              <a:t>President Trump declared the opioid epidemic a “Public Health Emergency” on October 26, 2017.</a:t>
            </a:r>
          </a:p>
          <a:p>
            <a:pPr marL="0" indent="0">
              <a:buNone/>
            </a:pPr>
            <a:endParaRPr lang="en-US" dirty="0" smtClean="0"/>
          </a:p>
          <a:p>
            <a:r>
              <a:rPr lang="en-US" dirty="0" smtClean="0"/>
              <a:t>The U.S. Department of Health and Human Services releases a 5-point strategy: (1) improving access; (2) promoting use of over-dose reversing drugs; (3) public health surveillance to better understand the epidemic; (4) support for research; and (5) better practices for pain </a:t>
            </a:r>
            <a:r>
              <a:rPr lang="en-US" dirty="0"/>
              <a:t>management. </a:t>
            </a:r>
            <a:r>
              <a:rPr lang="en-US" sz="1300" dirty="0">
                <a:hlinkClick r:id="rId3"/>
              </a:rPr>
              <a:t>https://</a:t>
            </a:r>
            <a:r>
              <a:rPr lang="en-US" sz="1300" dirty="0" smtClean="0">
                <a:hlinkClick r:id="rId3"/>
              </a:rPr>
              <a:t>www.hhs.gov/about/leadership/secretary/speeches/2017-speeches/secretary-price-announces-hhs-strategy-for-fighting-opioid-crisis/index.html</a:t>
            </a:r>
            <a:r>
              <a:rPr lang="en-US" sz="1300" dirty="0" smtClean="0"/>
              <a:t> </a:t>
            </a:r>
          </a:p>
          <a:p>
            <a:pPr marL="0" indent="0">
              <a:buNone/>
            </a:pPr>
            <a:endParaRPr lang="en-US" dirty="0" smtClean="0"/>
          </a:p>
          <a:p>
            <a:r>
              <a:rPr lang="en-US" dirty="0" smtClean="0"/>
              <a:t>Budget Negotiations</a:t>
            </a:r>
          </a:p>
          <a:p>
            <a:pPr lvl="1"/>
            <a:r>
              <a:rPr lang="en-US" dirty="0" smtClean="0"/>
              <a:t>President’s budget: $13 billion in funding ($3 billion in 2018; $10 billion in 2019) for treatment, recovery, mental health and prevention programs</a:t>
            </a:r>
          </a:p>
          <a:p>
            <a:pPr lvl="1"/>
            <a:r>
              <a:rPr lang="en-US" dirty="0" smtClean="0"/>
              <a:t>Congressional bi-partisan budget: $6 billion in funding </a:t>
            </a:r>
          </a:p>
          <a:p>
            <a:pPr marL="0" indent="0">
              <a:buNone/>
            </a:pPr>
            <a:endParaRPr lang="en-US" dirty="0"/>
          </a:p>
        </p:txBody>
      </p:sp>
    </p:spTree>
    <p:extLst>
      <p:ext uri="{BB962C8B-B14F-4D97-AF65-F5344CB8AC3E}">
        <p14:creationId xmlns:p14="http://schemas.microsoft.com/office/powerpoint/2010/main" val="2641266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Licensing Laws and Regulations </a:t>
            </a:r>
            <a:br>
              <a:rPr lang="en-US" dirty="0" smtClean="0"/>
            </a:br>
            <a:r>
              <a:rPr lang="en-US" dirty="0" smtClean="0"/>
              <a:t>at a Glance</a:t>
            </a:r>
            <a:endParaRPr lang="en-US" dirty="0"/>
          </a:p>
        </p:txBody>
      </p:sp>
      <p:sp>
        <p:nvSpPr>
          <p:cNvPr id="3" name="Text Placeholder 2"/>
          <p:cNvSpPr>
            <a:spLocks noGrp="1"/>
          </p:cNvSpPr>
          <p:nvPr>
            <p:ph type="body" idx="1"/>
          </p:nvPr>
        </p:nvSpPr>
        <p:spPr/>
        <p:txBody>
          <a:bodyPr/>
          <a:lstStyle/>
          <a:p>
            <a:r>
              <a:rPr lang="en-US" dirty="0" smtClean="0"/>
              <a:t>Federal and State Requirements</a:t>
            </a:r>
            <a:endParaRPr lang="en-US" dirty="0"/>
          </a:p>
        </p:txBody>
      </p:sp>
    </p:spTree>
    <p:extLst>
      <p:ext uri="{BB962C8B-B14F-4D97-AF65-F5344CB8AC3E}">
        <p14:creationId xmlns:p14="http://schemas.microsoft.com/office/powerpoint/2010/main" val="3528812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Federal Controlled </a:t>
            </a:r>
            <a:r>
              <a:rPr lang="en-US" dirty="0"/>
              <a:t>Substances </a:t>
            </a:r>
            <a:r>
              <a:rPr lang="en-US" dirty="0" smtClean="0"/>
              <a:t>Act</a:t>
            </a:r>
            <a:r>
              <a:rPr lang="en-US" sz="2000" dirty="0" smtClean="0"/>
              <a:t/>
            </a:r>
            <a:br>
              <a:rPr lang="en-US" sz="2000" dirty="0" smtClean="0"/>
            </a:br>
            <a:r>
              <a:rPr lang="en-US" sz="2000" dirty="0" smtClean="0"/>
              <a:t>21 </a:t>
            </a:r>
            <a:r>
              <a:rPr lang="en-US" sz="2000" dirty="0"/>
              <a:t>U.S.C. </a:t>
            </a:r>
            <a:r>
              <a:rPr lang="en-US" sz="2000" dirty="0">
                <a:latin typeface="Century Gothic" panose="020B0502020202020204" pitchFamily="34" charset="0"/>
              </a:rPr>
              <a:t>§§ 801-890 &amp; 21 C.F.R. Parts </a:t>
            </a:r>
            <a:r>
              <a:rPr lang="en-US" sz="2000" dirty="0" smtClean="0">
                <a:latin typeface="Century Gothic" panose="020B0502020202020204" pitchFamily="34" charset="0"/>
              </a:rPr>
              <a:t>1300-1316</a:t>
            </a:r>
            <a:endParaRPr lang="en-US" sz="2000" dirty="0">
              <a:latin typeface="Century Gothic" panose="020B0502020202020204" pitchFamily="34" charset="0"/>
            </a:endParaRPr>
          </a:p>
        </p:txBody>
      </p:sp>
      <p:sp>
        <p:nvSpPr>
          <p:cNvPr id="3" name="Content Placeholder 2"/>
          <p:cNvSpPr>
            <a:spLocks noGrp="1"/>
          </p:cNvSpPr>
          <p:nvPr>
            <p:ph idx="1"/>
          </p:nvPr>
        </p:nvSpPr>
        <p:spPr>
          <a:xfrm>
            <a:off x="187287" y="2368627"/>
            <a:ext cx="11600761" cy="4274544"/>
          </a:xfrm>
        </p:spPr>
        <p:txBody>
          <a:bodyPr>
            <a:normAutofit lnSpcReduction="10000"/>
          </a:bodyPr>
          <a:lstStyle/>
          <a:p>
            <a:r>
              <a:rPr lang="en-US" b="1" dirty="0" smtClean="0">
                <a:latin typeface="Century Gothic" panose="020B0502020202020204" pitchFamily="34" charset="0"/>
              </a:rPr>
              <a:t>Opioid analgesics are primarily Schedule II substances. </a:t>
            </a:r>
            <a:r>
              <a:rPr lang="en-US" dirty="0" smtClean="0">
                <a:latin typeface="Century Gothic" panose="020B0502020202020204" pitchFamily="34" charset="0"/>
              </a:rPr>
              <a:t>Examples: morphine, </a:t>
            </a:r>
            <a:r>
              <a:rPr lang="en-US" dirty="0"/>
              <a:t>codeine</a:t>
            </a:r>
            <a:r>
              <a:rPr lang="en-US" dirty="0" smtClean="0"/>
              <a:t>, opium, hydromorphone </a:t>
            </a:r>
            <a:r>
              <a:rPr lang="en-US" dirty="0"/>
              <a:t>(</a:t>
            </a:r>
            <a:r>
              <a:rPr lang="en-US" dirty="0" err="1"/>
              <a:t>Dilaudid</a:t>
            </a:r>
            <a:r>
              <a:rPr lang="en-US" dirty="0"/>
              <a:t>®), methadone (</a:t>
            </a:r>
            <a:r>
              <a:rPr lang="en-US" dirty="0" err="1"/>
              <a:t>Dolophine</a:t>
            </a:r>
            <a:r>
              <a:rPr lang="en-US" dirty="0"/>
              <a:t>®), meperidine (Demerol®), oxycodone (OxyContin®), and fentanyl (</a:t>
            </a:r>
            <a:r>
              <a:rPr lang="en-US" dirty="0" err="1"/>
              <a:t>Sublimaze</a:t>
            </a:r>
            <a:r>
              <a:rPr lang="en-US" dirty="0"/>
              <a:t>® or </a:t>
            </a:r>
            <a:r>
              <a:rPr lang="en-US" dirty="0" err="1"/>
              <a:t>Duragesic</a:t>
            </a:r>
            <a:r>
              <a:rPr lang="en-US" dirty="0" smtClean="0"/>
              <a:t>®).</a:t>
            </a:r>
          </a:p>
          <a:p>
            <a:r>
              <a:rPr lang="en-US" b="1" dirty="0" smtClean="0"/>
              <a:t>DEA Registration</a:t>
            </a:r>
            <a:r>
              <a:rPr lang="en-US" dirty="0" smtClean="0"/>
              <a:t>: practitioners </a:t>
            </a:r>
            <a:r>
              <a:rPr lang="en-US" u="sng" dirty="0" smtClean="0"/>
              <a:t>must</a:t>
            </a:r>
            <a:r>
              <a:rPr lang="en-US" dirty="0" smtClean="0"/>
              <a:t> be registered (or exempt by regulation, such as Public Health Service, federal prison, military). </a:t>
            </a:r>
          </a:p>
          <a:p>
            <a:r>
              <a:rPr lang="en-US" b="1" dirty="0" smtClean="0"/>
              <a:t>Security &amp; Recordkeeping Requirements</a:t>
            </a:r>
          </a:p>
          <a:p>
            <a:r>
              <a:rPr lang="en-US" b="1" dirty="0" smtClean="0"/>
              <a:t>Prescription Requirements</a:t>
            </a:r>
          </a:p>
          <a:p>
            <a:r>
              <a:rPr lang="en-US" b="1" dirty="0" smtClean="0"/>
              <a:t>Opioid Addiction Treatment Programs </a:t>
            </a:r>
            <a:r>
              <a:rPr lang="en-US" dirty="0" smtClean="0"/>
              <a:t>(</a:t>
            </a:r>
            <a:r>
              <a:rPr lang="en-US" i="1" dirty="0" smtClean="0"/>
              <a:t>e.g.</a:t>
            </a:r>
            <a:r>
              <a:rPr lang="en-US" dirty="0" smtClean="0"/>
              <a:t>, methadone for maintenance and detox)</a:t>
            </a:r>
          </a:p>
          <a:p>
            <a:pPr lvl="1"/>
            <a:r>
              <a:rPr lang="en-US" dirty="0" smtClean="0"/>
              <a:t>Separate registration required. </a:t>
            </a:r>
          </a:p>
          <a:p>
            <a:pPr lvl="1"/>
            <a:r>
              <a:rPr lang="en-US" dirty="0" smtClean="0"/>
              <a:t>Approval and registration with </a:t>
            </a:r>
            <a:r>
              <a:rPr lang="en-US" dirty="0" err="1" smtClean="0"/>
              <a:t>SAMSHA’s</a:t>
            </a:r>
            <a:r>
              <a:rPr lang="en-US" dirty="0" smtClean="0"/>
              <a:t> Center for Substance Abuse Treatment (</a:t>
            </a:r>
            <a:r>
              <a:rPr lang="en-US" dirty="0" err="1" smtClean="0"/>
              <a:t>CSAT</a:t>
            </a:r>
            <a:r>
              <a:rPr lang="en-US" dirty="0" smtClean="0"/>
              <a:t>) Office is required.</a:t>
            </a:r>
          </a:p>
          <a:p>
            <a:pPr lvl="1"/>
            <a:r>
              <a:rPr lang="en-US" dirty="0" smtClean="0"/>
              <a:t>Must request a waiver for use of buprenorphine drug products (8 hours training required).</a:t>
            </a:r>
          </a:p>
          <a:p>
            <a:r>
              <a:rPr lang="en-US" b="1" dirty="0" smtClean="0"/>
              <a:t>Resources</a:t>
            </a:r>
            <a:r>
              <a:rPr lang="en-US" dirty="0" smtClean="0"/>
              <a:t>: DEA, </a:t>
            </a:r>
            <a:r>
              <a:rPr lang="en-US" dirty="0"/>
              <a:t>Practitioner’s Manual, </a:t>
            </a:r>
            <a:r>
              <a:rPr lang="en-US" dirty="0">
                <a:hlinkClick r:id="rId3"/>
              </a:rPr>
              <a:t>https://</a:t>
            </a:r>
            <a:r>
              <a:rPr lang="en-US" dirty="0" smtClean="0">
                <a:hlinkClick r:id="rId3"/>
              </a:rPr>
              <a:t>www.deadiversion.usdoj.gov/pubs/manuals/pract/pract_manual012508.pdf</a:t>
            </a:r>
            <a:r>
              <a:rPr lang="en-US" dirty="0" smtClean="0"/>
              <a:t> </a:t>
            </a:r>
          </a:p>
        </p:txBody>
      </p:sp>
    </p:spTree>
    <p:extLst>
      <p:ext uri="{BB962C8B-B14F-4D97-AF65-F5344CB8AC3E}">
        <p14:creationId xmlns:p14="http://schemas.microsoft.com/office/powerpoint/2010/main" val="3709793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Arizona’s Licensing Requirements</a:t>
            </a:r>
            <a:endParaRPr lang="en-US" dirty="0"/>
          </a:p>
        </p:txBody>
      </p:sp>
      <p:sp>
        <p:nvSpPr>
          <p:cNvPr id="3" name="Content Placeholder 2"/>
          <p:cNvSpPr>
            <a:spLocks noGrp="1"/>
          </p:cNvSpPr>
          <p:nvPr>
            <p:ph idx="1"/>
          </p:nvPr>
        </p:nvSpPr>
        <p:spPr>
          <a:xfrm>
            <a:off x="363557" y="2203373"/>
            <a:ext cx="11545677" cy="4395731"/>
          </a:xfrm>
        </p:spPr>
        <p:txBody>
          <a:bodyPr>
            <a:normAutofit/>
          </a:bodyPr>
          <a:lstStyle/>
          <a:p>
            <a:r>
              <a:rPr lang="en-US" b="1" dirty="0" smtClean="0"/>
              <a:t>Arizona’s Uniform Controlled Substances Act, A.R.S. </a:t>
            </a:r>
            <a:r>
              <a:rPr lang="en-US" b="1" dirty="0" smtClean="0">
                <a:latin typeface="Century Gothic" panose="020B0502020202020204" pitchFamily="34" charset="0"/>
              </a:rPr>
              <a:t>§§ 36-2501 – 36-2552</a:t>
            </a:r>
          </a:p>
          <a:p>
            <a:pPr lvl="1"/>
            <a:r>
              <a:rPr lang="en-US" dirty="0" smtClean="0"/>
              <a:t>Requires </a:t>
            </a:r>
            <a:r>
              <a:rPr lang="en-US" u="sng" dirty="0" smtClean="0"/>
              <a:t>DEA registration</a:t>
            </a:r>
            <a:r>
              <a:rPr lang="en-US" dirty="0" smtClean="0"/>
              <a:t> for dispensing and prescribing controlled substances (with limited exceptions). </a:t>
            </a:r>
          </a:p>
          <a:p>
            <a:pPr lvl="1"/>
            <a:r>
              <a:rPr lang="en-US" dirty="0" smtClean="0"/>
              <a:t>Must follow the federal security and record keeping requirements.</a:t>
            </a:r>
          </a:p>
          <a:p>
            <a:pPr lvl="1"/>
            <a:r>
              <a:rPr lang="en-US" dirty="0" smtClean="0"/>
              <a:t>Prescription orders for Schedule II drugs (other than hospital inpatient) must include specific information, and beginning on </a:t>
            </a:r>
            <a:r>
              <a:rPr lang="en-US" b="1" u="sng" dirty="0" smtClean="0"/>
              <a:t>January 1, 2019</a:t>
            </a:r>
            <a:r>
              <a:rPr lang="en-US" dirty="0" smtClean="0"/>
              <a:t>, practitioners in Maricopa County and other large counties may only prescribe with an electronic prescription order.  Applies to practitioners in smaller counties starting on </a:t>
            </a:r>
            <a:r>
              <a:rPr lang="en-US" b="1" u="sng" dirty="0" smtClean="0"/>
              <a:t>July 1, 2019</a:t>
            </a:r>
            <a:r>
              <a:rPr lang="en-US" dirty="0" smtClean="0"/>
              <a:t>.  A.R.S. </a:t>
            </a:r>
            <a:r>
              <a:rPr lang="en-US" dirty="0" smtClean="0">
                <a:latin typeface="Century Gothic" panose="020B0502020202020204" pitchFamily="34" charset="0"/>
              </a:rPr>
              <a:t>§ 36-2525.</a:t>
            </a:r>
          </a:p>
          <a:p>
            <a:r>
              <a:rPr lang="en-US" b="1" dirty="0" smtClean="0">
                <a:latin typeface="Century Gothic" panose="020B0502020202020204" pitchFamily="34" charset="0"/>
              </a:rPr>
              <a:t>Unprofessional Conduct (the Opioid Epidemic Act of 2018)</a:t>
            </a:r>
          </a:p>
          <a:p>
            <a:pPr lvl="1"/>
            <a:r>
              <a:rPr lang="en-US" dirty="0" smtClean="0">
                <a:latin typeface="Century Gothic" panose="020B0502020202020204" pitchFamily="34" charset="0"/>
              </a:rPr>
              <a:t>Unprofessional conduct to dispense opioids on site (except for opioids prescribed as part of medically assisted treatment for a substance use disorder).</a:t>
            </a:r>
          </a:p>
          <a:p>
            <a:pPr lvl="1"/>
            <a:r>
              <a:rPr lang="en-US" dirty="0" smtClean="0">
                <a:latin typeface="Century Gothic" panose="020B0502020202020204" pitchFamily="34" charset="0"/>
              </a:rPr>
              <a:t>Goal: ending pill mills </a:t>
            </a:r>
            <a:endParaRPr lang="en-US" dirty="0">
              <a:latin typeface="Century Gothic" panose="020B0502020202020204" pitchFamily="34" charset="0"/>
            </a:endParaRPr>
          </a:p>
          <a:p>
            <a:endParaRPr lang="en-US" dirty="0" smtClean="0"/>
          </a:p>
        </p:txBody>
      </p:sp>
    </p:spTree>
    <p:extLst>
      <p:ext uri="{BB962C8B-B14F-4D97-AF65-F5344CB8AC3E}">
        <p14:creationId xmlns:p14="http://schemas.microsoft.com/office/powerpoint/2010/main" val="15667263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725</TotalTime>
  <Words>1996</Words>
  <Application>Microsoft Office PowerPoint</Application>
  <PresentationFormat>Widescreen</PresentationFormat>
  <Paragraphs>173</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Calibri</vt:lpstr>
      <vt:lpstr>Century Gothic</vt:lpstr>
      <vt:lpstr>Wingdings 2</vt:lpstr>
      <vt:lpstr>Quotable</vt:lpstr>
      <vt:lpstr>The Opioid Epidemic: Combatting Substance Abuse through Regulating Health Care</vt:lpstr>
      <vt:lpstr>Agenda</vt:lpstr>
      <vt:lpstr>The Opioid Epidemic Nationally</vt:lpstr>
      <vt:lpstr>The Opioid Epidemic at Home</vt:lpstr>
      <vt:lpstr>Arizona Leads the Way</vt:lpstr>
      <vt:lpstr>The National Response</vt:lpstr>
      <vt:lpstr>Licensing Laws and Regulations  at a Glance</vt:lpstr>
      <vt:lpstr>The Federal Controlled Substances Act 21 U.S.C. §§ 801-890 &amp; 21 C.F.R. Parts 1300-1316</vt:lpstr>
      <vt:lpstr>Arizona’s Licensing Requirements</vt:lpstr>
      <vt:lpstr>Opioid Prescribing and Treatment Laws and  Regulations</vt:lpstr>
      <vt:lpstr>Shifting Landscape: Current Law and Guidance</vt:lpstr>
      <vt:lpstr>The Opioid Epidemic Act (SB 1001): Key Features</vt:lpstr>
      <vt:lpstr>Proposed Opioid Prescribing and Treatment Regulations (1/2) Chapter 10, Title 9 of the Arizona Administrative Code </vt:lpstr>
      <vt:lpstr>Proposed Opioid Prescribing and Treatment Regulations (1/2) Chapter 10, Title 9 of the Arizona Administrative Code </vt:lpstr>
      <vt:lpstr>Privacy Laws and Regulations</vt:lpstr>
      <vt:lpstr> Health Insurance Portability and Accountability Act (HIPAA)</vt:lpstr>
      <vt:lpstr>Confidentiality of Substance Use Disorder Patient Records (1/3) </vt:lpstr>
      <vt:lpstr>Confidentiality of Substance Use Disorder Patient Records (2/3)</vt:lpstr>
      <vt:lpstr>Confidentiality of Substance Use Disorder Patient Records (3/3)</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Opioid Epidemic: Combatting Substance Abuse through Regulating Health Care</dc:title>
  <dc:creator>Melissa Soliz</dc:creator>
  <cp:lastModifiedBy>Melissa Soliz</cp:lastModifiedBy>
  <cp:revision>59</cp:revision>
  <cp:lastPrinted>2018-02-20T20:58:44Z</cp:lastPrinted>
  <dcterms:created xsi:type="dcterms:W3CDTF">2018-02-19T15:24:00Z</dcterms:created>
  <dcterms:modified xsi:type="dcterms:W3CDTF">2018-02-24T05:20:37Z</dcterms:modified>
</cp:coreProperties>
</file>